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3C1B8"/>
    <a:srgbClr val="03C19D"/>
    <a:srgbClr val="04D6AE"/>
    <a:srgbClr val="996633"/>
    <a:srgbClr val="663300"/>
    <a:srgbClr val="D27D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51" autoAdjust="0"/>
  </p:normalViewPr>
  <p:slideViewPr>
    <p:cSldViewPr snapToGrid="0">
      <p:cViewPr varScale="1">
        <p:scale>
          <a:sx n="72" d="100"/>
          <a:sy n="72" d="100"/>
        </p:scale>
        <p:origin x="3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11D11DD4-8405-4074-BF1A-A40962452210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252538"/>
            <a:ext cx="23399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22B1CDF-21D4-49EB-A559-DB46FE55B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2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1CDF-21D4-49EB-A559-DB46FE55BC6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793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1CDF-21D4-49EB-A559-DB46FE55BC6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9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8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008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64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9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95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6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514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7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472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552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82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B58FF-2CC7-49AA-A218-E0EB28BE367C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0E08-1571-4008-AA69-DC3DE55DD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6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Relationship Id="rId9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sd-ipan.ichb.pl/index.php/en/hom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sdipan@ibch.poznan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0" t="2313" r="11765" b="3837"/>
          <a:stretch/>
        </p:blipFill>
        <p:spPr>
          <a:xfrm>
            <a:off x="115158" y="7380045"/>
            <a:ext cx="1288072" cy="1182924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9" t="9909" r="8815" b="9867"/>
          <a:stretch/>
        </p:blipFill>
        <p:spPr>
          <a:xfrm>
            <a:off x="5543124" y="5375068"/>
            <a:ext cx="1208404" cy="1191018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429" y="3430004"/>
            <a:ext cx="1219450" cy="101404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580" y="4407960"/>
            <a:ext cx="994083" cy="994083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58" y="2479696"/>
            <a:ext cx="1006765" cy="1006765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0398" y="1509758"/>
            <a:ext cx="1044481" cy="1044481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93" y="465460"/>
            <a:ext cx="1104348" cy="1104348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4" name="Rectangle 3"/>
          <p:cNvSpPr/>
          <p:nvPr/>
        </p:nvSpPr>
        <p:spPr>
          <a:xfrm>
            <a:off x="1178640" y="649491"/>
            <a:ext cx="4490640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The competition is opened for at least one month</a:t>
            </a:r>
            <a:r>
              <a:rPr lang="pl-PL" sz="1100" dirty="0"/>
              <a:t>.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All candidates apply via the recruitment system</a:t>
            </a:r>
            <a:r>
              <a:rPr lang="pl-PL" sz="1100" dirty="0"/>
              <a:t>, by mail</a:t>
            </a:r>
            <a:r>
              <a:rPr lang="en-US" sz="1100" dirty="0"/>
              <a:t> or directly (depending on the Institute)</a:t>
            </a:r>
            <a:r>
              <a:rPr lang="pl-PL" sz="11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/>
              <a:t>Selected</a:t>
            </a:r>
            <a:r>
              <a:rPr lang="en-US" sz="1100" dirty="0"/>
              <a:t> candidates have</a:t>
            </a:r>
            <a:r>
              <a:rPr lang="pl-PL" sz="1100" dirty="0"/>
              <a:t> </a:t>
            </a:r>
            <a:r>
              <a:rPr lang="pl-PL" sz="1100" dirty="0" err="1"/>
              <a:t>an</a:t>
            </a:r>
            <a:r>
              <a:rPr lang="en-US" sz="1100" dirty="0"/>
              <a:t> interview with the recruitment committee</a:t>
            </a:r>
            <a:r>
              <a:rPr lang="pl-PL" sz="1100" dirty="0"/>
              <a:t>.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2785115" y="416185"/>
            <a:ext cx="10450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00B050"/>
                </a:solidFill>
                <a:latin typeface="+mj-lt"/>
              </a:rPr>
              <a:t>Recruitment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5493052" y="877529"/>
            <a:ext cx="141096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dirty="0"/>
              <a:t>ca. </a:t>
            </a:r>
            <a:r>
              <a:rPr lang="en-US" sz="1100" dirty="0"/>
              <a:t>3 months</a:t>
            </a:r>
            <a:r>
              <a:rPr lang="pl-PL" sz="1100" dirty="0"/>
              <a:t> </a:t>
            </a:r>
            <a:r>
              <a:rPr lang="pl-PL" sz="1100" dirty="0" err="1"/>
              <a:t>or</a:t>
            </a:r>
            <a:r>
              <a:rPr lang="pl-PL" sz="1100" dirty="0"/>
              <a:t> </a:t>
            </a:r>
            <a:r>
              <a:rPr lang="pl-PL" sz="1100" dirty="0" err="1"/>
              <a:t>more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2803583" y="1398008"/>
            <a:ext cx="9522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i="1" dirty="0">
                <a:solidFill>
                  <a:srgbClr val="FF66CC"/>
                </a:solidFill>
                <a:latin typeface="+mj-lt"/>
              </a:rPr>
              <a:t>Enrollment</a:t>
            </a:r>
          </a:p>
        </p:txBody>
      </p:sp>
      <p:sp>
        <p:nvSpPr>
          <p:cNvPr id="9" name="Rectangle 8"/>
          <p:cNvSpPr/>
          <p:nvPr/>
        </p:nvSpPr>
        <p:spPr>
          <a:xfrm>
            <a:off x="253313" y="1647279"/>
            <a:ext cx="5631093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Qualified candidate must</a:t>
            </a:r>
            <a:r>
              <a:rPr lang="pl-PL" sz="1100" dirty="0"/>
              <a:t> </a:t>
            </a:r>
            <a:r>
              <a:rPr lang="en-GB" sz="1100" kern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complete a</a:t>
            </a:r>
            <a:r>
              <a:rPr lang="pl-PL" sz="1100" kern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100" dirty="0"/>
              <a:t>medical examination before starting work</a:t>
            </a:r>
            <a:r>
              <a:rPr lang="pl-PL" sz="1100" dirty="0"/>
              <a:t> and </a:t>
            </a:r>
            <a:r>
              <a:rPr lang="pl-PL" sz="1100" dirty="0" err="1"/>
              <a:t>present</a:t>
            </a:r>
            <a:r>
              <a:rPr lang="pl-PL" sz="1100" dirty="0"/>
              <a:t> the </a:t>
            </a:r>
            <a:r>
              <a:rPr lang="pl-PL" sz="1100" dirty="0" err="1"/>
              <a:t>original</a:t>
            </a:r>
            <a:r>
              <a:rPr lang="pl-PL" sz="1100" dirty="0"/>
              <a:t> </a:t>
            </a:r>
            <a:r>
              <a:rPr lang="pl-PL" sz="1100" dirty="0" err="1"/>
              <a:t>master’s</a:t>
            </a:r>
            <a:r>
              <a:rPr lang="pl-PL" sz="1100" dirty="0"/>
              <a:t> </a:t>
            </a:r>
            <a:r>
              <a:rPr lang="pl-PL" sz="1100" dirty="0" err="1"/>
              <a:t>diploma</a:t>
            </a:r>
            <a:r>
              <a:rPr lang="pl-PL" sz="11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/>
              <a:t>At the </a:t>
            </a:r>
            <a:r>
              <a:rPr lang="pl-PL" sz="1100" dirty="0" err="1"/>
              <a:t>day</a:t>
            </a:r>
            <a:r>
              <a:rPr lang="pl-PL" sz="1100" dirty="0"/>
              <a:t> 1, </a:t>
            </a:r>
            <a:r>
              <a:rPr lang="pl-PL" sz="1100" dirty="0" err="1"/>
              <a:t>PhD</a:t>
            </a:r>
            <a:r>
              <a:rPr lang="pl-PL" sz="1100" dirty="0"/>
              <a:t> student</a:t>
            </a:r>
            <a:r>
              <a:rPr lang="en-GB" sz="1100" dirty="0"/>
              <a:t> signs the</a:t>
            </a:r>
            <a:r>
              <a:rPr lang="pl-PL" sz="1100" dirty="0"/>
              <a:t> </a:t>
            </a:r>
            <a:r>
              <a:rPr lang="en-GB" sz="1100" dirty="0"/>
              <a:t>oath </a:t>
            </a:r>
            <a:r>
              <a:rPr lang="pl-PL" sz="1100" dirty="0"/>
              <a:t>and a </a:t>
            </a:r>
            <a:r>
              <a:rPr lang="pl-PL" sz="1100" dirty="0" err="1"/>
              <a:t>scholarship</a:t>
            </a:r>
            <a:r>
              <a:rPr lang="pl-PL" sz="1100" dirty="0"/>
              <a:t> </a:t>
            </a:r>
            <a:r>
              <a:rPr lang="pl-PL" sz="1100" dirty="0" err="1"/>
              <a:t>contract</a:t>
            </a:r>
            <a:r>
              <a:rPr lang="pl-PL" sz="1100" dirty="0"/>
              <a:t> </a:t>
            </a:r>
            <a:r>
              <a:rPr lang="en-US" sz="1100" dirty="0"/>
              <a:t>*</a:t>
            </a:r>
            <a:endParaRPr lang="pl-P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/>
              <a:t>E</a:t>
            </a:r>
            <a:r>
              <a:rPr lang="en-US" sz="1100" dirty="0" err="1"/>
              <a:t>nroll</a:t>
            </a:r>
            <a:r>
              <a:rPr lang="en-US" sz="1100" dirty="0"/>
              <a:t> for classes</a:t>
            </a:r>
            <a:r>
              <a:rPr lang="pl-PL" sz="1100" dirty="0"/>
              <a:t> and start </a:t>
            </a:r>
            <a:r>
              <a:rPr lang="pl-PL" sz="1100" dirty="0" err="1"/>
              <a:t>attending</a:t>
            </a:r>
            <a:r>
              <a:rPr lang="pl-PL" sz="1100" dirty="0"/>
              <a:t> ASAP.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88573" y="2331936"/>
            <a:ext cx="83811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7030A0"/>
                </a:solidFill>
                <a:latin typeface="+mj-lt"/>
              </a:rPr>
              <a:t>First year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78640" y="2608499"/>
            <a:ext cx="5679360" cy="76174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/>
              <a:t>Within</a:t>
            </a:r>
            <a:r>
              <a:rPr lang="en-US" sz="1100" dirty="0"/>
              <a:t> the first 3 months, PhD</a:t>
            </a:r>
            <a:r>
              <a:rPr lang="pl-PL" sz="1100" dirty="0"/>
              <a:t> </a:t>
            </a:r>
            <a:r>
              <a:rPr lang="en-US" sz="1100" dirty="0"/>
              <a:t>student should</a:t>
            </a:r>
            <a:r>
              <a:rPr lang="pl-PL" sz="1100" dirty="0"/>
              <a:t> </a:t>
            </a:r>
            <a:r>
              <a:rPr lang="pl-PL" sz="1100" dirty="0" err="1"/>
              <a:t>submit</a:t>
            </a:r>
            <a:r>
              <a:rPr lang="pl-PL" sz="1100" dirty="0"/>
              <a:t> a r</a:t>
            </a:r>
            <a:r>
              <a:rPr lang="en-US" sz="1100" dirty="0" err="1"/>
              <a:t>equest</a:t>
            </a:r>
            <a:r>
              <a:rPr lang="en-US" sz="1100" dirty="0"/>
              <a:t> to appoint</a:t>
            </a:r>
            <a:r>
              <a:rPr lang="pl-PL" sz="1100" dirty="0"/>
              <a:t> a</a:t>
            </a:r>
            <a:r>
              <a:rPr lang="en-US" sz="1100" dirty="0"/>
              <a:t> supervisor(s)</a:t>
            </a:r>
            <a:r>
              <a:rPr lang="pl-PL" sz="1100" dirty="0"/>
              <a:t>.</a:t>
            </a:r>
          </a:p>
          <a:p>
            <a:r>
              <a:rPr lang="en-US" sz="1100" dirty="0"/>
              <a:t>By the end of the 12 months period, the PhD student should</a:t>
            </a:r>
            <a:r>
              <a:rPr lang="pl-PL" sz="1100" dirty="0"/>
              <a:t> </a:t>
            </a:r>
            <a:r>
              <a:rPr lang="pl-PL" sz="1100" dirty="0" err="1"/>
              <a:t>submit</a:t>
            </a:r>
            <a:r>
              <a:rPr lang="pl-PL" sz="1100" dirty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the Individual Research Plan (IRP).</a:t>
            </a:r>
            <a:endParaRPr lang="pl-P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050" dirty="0"/>
              <a:t>the</a:t>
            </a:r>
            <a:r>
              <a:rPr lang="en-US" sz="1050" dirty="0"/>
              <a:t> annual report on scientific activities</a:t>
            </a:r>
            <a:r>
              <a:rPr lang="pl-PL" sz="1050" dirty="0"/>
              <a:t> and a </a:t>
            </a:r>
            <a:r>
              <a:rPr lang="pl-PL" sz="1050" dirty="0" err="1"/>
              <a:t>course</a:t>
            </a:r>
            <a:r>
              <a:rPr lang="pl-PL" sz="1050" dirty="0"/>
              <a:t> </a:t>
            </a:r>
            <a:r>
              <a:rPr lang="pl-PL" sz="1050" dirty="0" err="1"/>
              <a:t>card</a:t>
            </a:r>
            <a:r>
              <a:rPr lang="en-US" sz="1050" dirty="0"/>
              <a:t> </a:t>
            </a:r>
            <a:r>
              <a:rPr lang="pl-PL" sz="1050" dirty="0"/>
              <a:t>(</a:t>
            </a:r>
            <a:r>
              <a:rPr lang="pl-PL" sz="1050" dirty="0" err="1"/>
              <a:t>both</a:t>
            </a:r>
            <a:r>
              <a:rPr lang="pl-PL" sz="1050" dirty="0"/>
              <a:t> </a:t>
            </a:r>
            <a:r>
              <a:rPr lang="pl-PL" sz="1050" dirty="0" err="1"/>
              <a:t>after</a:t>
            </a:r>
            <a:r>
              <a:rPr lang="pl-PL" sz="1050" dirty="0"/>
              <a:t> </a:t>
            </a:r>
            <a:r>
              <a:rPr lang="pl-PL" sz="1050" b="1" dirty="0" err="1"/>
              <a:t>also</a:t>
            </a:r>
            <a:r>
              <a:rPr lang="pl-PL" sz="1050" dirty="0"/>
              <a:t> </a:t>
            </a:r>
            <a:r>
              <a:rPr lang="pl-PL" sz="1050" b="1" dirty="0" err="1"/>
              <a:t>each</a:t>
            </a:r>
            <a:r>
              <a:rPr lang="pl-PL" sz="1050" dirty="0"/>
              <a:t> </a:t>
            </a:r>
            <a:r>
              <a:rPr lang="pl-PL" sz="1050" dirty="0" err="1"/>
              <a:t>subsequent</a:t>
            </a:r>
            <a:r>
              <a:rPr lang="pl-PL" sz="1050" dirty="0"/>
              <a:t> </a:t>
            </a:r>
            <a:r>
              <a:rPr lang="en-US" sz="1050" dirty="0"/>
              <a:t>year</a:t>
            </a:r>
            <a:r>
              <a:rPr lang="pl-PL" sz="1050" dirty="0"/>
              <a:t>).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>
          <a:xfrm>
            <a:off x="1970628" y="6613662"/>
            <a:ext cx="27501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0070C0"/>
                </a:solidFill>
                <a:latin typeface="+mj-lt"/>
              </a:rPr>
              <a:t>Dissertation submission and defense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06522" y="3500095"/>
            <a:ext cx="5524674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1100" dirty="0"/>
              <a:t>In the 2nd year, PhD student should</a:t>
            </a:r>
            <a:r>
              <a:rPr lang="pl-PL" sz="1100" dirty="0"/>
              <a:t>:</a:t>
            </a:r>
            <a:r>
              <a:rPr lang="en-US" sz="1100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Submit a report on the implementation of IRP after 22 months of study</a:t>
            </a:r>
            <a:r>
              <a:rPr lang="pl-PL" sz="1100" dirty="0"/>
              <a:t>.</a:t>
            </a:r>
            <a:endParaRPr lang="en-US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Undergo </a:t>
            </a:r>
            <a:r>
              <a:rPr lang="pl-PL" sz="1100" dirty="0"/>
              <a:t>a </a:t>
            </a:r>
            <a:r>
              <a:rPr lang="en-US" sz="1100" dirty="0"/>
              <a:t>mid</a:t>
            </a:r>
            <a:r>
              <a:rPr lang="pl-PL" sz="1100" dirty="0"/>
              <a:t>-</a:t>
            </a:r>
            <a:r>
              <a:rPr lang="en-US" sz="1100" dirty="0"/>
              <a:t>term evaluation after 24 months of study</a:t>
            </a:r>
            <a:r>
              <a:rPr lang="pl-PL" sz="1100" dirty="0"/>
              <a:t>. </a:t>
            </a:r>
            <a:r>
              <a:rPr lang="pl-PL" sz="1100" dirty="0" err="1"/>
              <a:t>If</a:t>
            </a:r>
            <a:r>
              <a:rPr lang="pl-PL" sz="1100" dirty="0"/>
              <a:t> the </a:t>
            </a:r>
            <a:r>
              <a:rPr lang="pl-PL" sz="1100" dirty="0" err="1"/>
              <a:t>result</a:t>
            </a:r>
            <a:r>
              <a:rPr lang="pl-PL" sz="1100" dirty="0"/>
              <a:t> </a:t>
            </a:r>
            <a:r>
              <a:rPr lang="pl-PL" sz="1100" dirty="0" err="1"/>
              <a:t>is</a:t>
            </a:r>
            <a:r>
              <a:rPr lang="pl-PL" sz="1100" dirty="0"/>
              <a:t> </a:t>
            </a:r>
            <a:r>
              <a:rPr lang="pl-PL" sz="1100" dirty="0" err="1"/>
              <a:t>positive</a:t>
            </a:r>
            <a:r>
              <a:rPr lang="pl-PL" sz="1100" dirty="0"/>
              <a:t>, </a:t>
            </a:r>
            <a:r>
              <a:rPr lang="en-US" sz="1100" dirty="0"/>
              <a:t>the </a:t>
            </a:r>
            <a:r>
              <a:rPr lang="pl-PL" sz="1100" dirty="0" err="1"/>
              <a:t>stipend</a:t>
            </a:r>
            <a:r>
              <a:rPr lang="pl-PL" sz="1100" dirty="0"/>
              <a:t> </a:t>
            </a:r>
            <a:r>
              <a:rPr lang="pl-PL" sz="1100" dirty="0" err="1"/>
              <a:t>usually</a:t>
            </a:r>
            <a:r>
              <a:rPr lang="pl-PL" sz="1100" dirty="0"/>
              <a:t> </a:t>
            </a:r>
            <a:r>
              <a:rPr lang="pl-PL" sz="1100" dirty="0" err="1"/>
              <a:t>increases</a:t>
            </a:r>
            <a:r>
              <a:rPr lang="pl-PL" sz="1100" dirty="0"/>
              <a:t> with the </a:t>
            </a:r>
            <a:r>
              <a:rPr lang="pl-PL" sz="1100" dirty="0" err="1"/>
              <a:t>next</a:t>
            </a:r>
            <a:r>
              <a:rPr lang="pl-PL" sz="1100" dirty="0"/>
              <a:t> </a:t>
            </a:r>
            <a:r>
              <a:rPr lang="pl-PL" sz="1100" dirty="0" err="1"/>
              <a:t>month</a:t>
            </a:r>
            <a:r>
              <a:rPr lang="pl-PL" sz="1100" dirty="0"/>
              <a:t>.</a:t>
            </a:r>
            <a:r>
              <a:rPr lang="en-US" sz="1100" dirty="0"/>
              <a:t>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888573" y="4226734"/>
            <a:ext cx="8963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  <a:latin typeface="+mj-lt"/>
              </a:rPr>
              <a:t>Third year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78640" y="4481864"/>
            <a:ext cx="5498353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/>
              <a:t>During</a:t>
            </a:r>
            <a:r>
              <a:rPr lang="pl-PL" sz="1100" dirty="0"/>
              <a:t> t</a:t>
            </a:r>
            <a:r>
              <a:rPr lang="en-US" sz="1100" dirty="0"/>
              <a:t>his year </a:t>
            </a:r>
            <a:r>
              <a:rPr lang="pl-PL" sz="1100" dirty="0" err="1"/>
              <a:t>it</a:t>
            </a:r>
            <a:r>
              <a:rPr lang="pl-PL" sz="1100" dirty="0"/>
              <a:t> </a:t>
            </a:r>
            <a:r>
              <a:rPr lang="pl-PL" sz="1100" dirty="0" err="1"/>
              <a:t>is</a:t>
            </a:r>
            <a:r>
              <a:rPr lang="pl-PL" sz="1100" dirty="0"/>
              <a:t> </a:t>
            </a:r>
            <a:r>
              <a:rPr lang="pl-PL" sz="1100" dirty="0" err="1"/>
              <a:t>possible</a:t>
            </a:r>
            <a:r>
              <a:rPr lang="pl-PL" sz="1100" dirty="0"/>
              <a:t> to </a:t>
            </a:r>
            <a:r>
              <a:rPr lang="pl-PL" sz="1100" dirty="0" err="1"/>
              <a:t>complete</a:t>
            </a:r>
            <a:r>
              <a:rPr lang="pl-PL" sz="1100" dirty="0"/>
              <a:t> the</a:t>
            </a:r>
            <a:r>
              <a:rPr lang="en-US" sz="1100" dirty="0"/>
              <a:t> </a:t>
            </a:r>
            <a:r>
              <a:rPr lang="pl-PL" sz="1100" dirty="0" err="1"/>
              <a:t>required</a:t>
            </a:r>
            <a:r>
              <a:rPr lang="en-US" sz="1100" dirty="0"/>
              <a:t> </a:t>
            </a:r>
            <a:r>
              <a:rPr lang="pl-PL" sz="1100" dirty="0" err="1"/>
              <a:t>credits</a:t>
            </a:r>
            <a:r>
              <a:rPr lang="en-US" sz="1100" dirty="0"/>
              <a:t> for classes</a:t>
            </a:r>
            <a:r>
              <a:rPr lang="pl-PL" sz="1100" dirty="0"/>
              <a:t> and </a:t>
            </a:r>
            <a:r>
              <a:rPr lang="pl-PL" sz="1100" dirty="0" err="1"/>
              <a:t>PhD</a:t>
            </a:r>
            <a:r>
              <a:rPr lang="pl-PL" sz="1100" dirty="0"/>
              <a:t> student </a:t>
            </a:r>
            <a:r>
              <a:rPr lang="pl-PL" sz="1100" dirty="0" err="1"/>
              <a:t>can</a:t>
            </a:r>
            <a:r>
              <a:rPr lang="pl-PL" sz="1100" dirty="0"/>
              <a:t> </a:t>
            </a:r>
            <a:r>
              <a:rPr lang="pl-PL" sz="1100" dirty="0" err="1"/>
              <a:t>focus</a:t>
            </a:r>
            <a:r>
              <a:rPr lang="pl-PL" sz="1100" dirty="0"/>
              <a:t> </a:t>
            </a:r>
            <a:r>
              <a:rPr lang="pl-PL" sz="1100" dirty="0" err="1"/>
              <a:t>more</a:t>
            </a:r>
            <a:r>
              <a:rPr lang="pl-PL" sz="1100" dirty="0"/>
              <a:t> on the </a:t>
            </a:r>
            <a:r>
              <a:rPr lang="pl-PL" sz="1100" dirty="0" err="1"/>
              <a:t>project</a:t>
            </a:r>
            <a:r>
              <a:rPr lang="en-US" sz="1100" dirty="0"/>
              <a:t>.</a:t>
            </a:r>
            <a:r>
              <a:rPr lang="pl-PL" sz="1100" dirty="0"/>
              <a:t> </a:t>
            </a:r>
            <a:r>
              <a:rPr lang="pl-PL" sz="1100" dirty="0" err="1"/>
              <a:t>Attending</a:t>
            </a:r>
            <a:r>
              <a:rPr lang="pl-PL" sz="1100" dirty="0"/>
              <a:t> </a:t>
            </a:r>
            <a:r>
              <a:rPr lang="pl-PL" sz="1100" dirty="0" err="1"/>
              <a:t>at</a:t>
            </a:r>
            <a:r>
              <a:rPr lang="pl-PL" sz="1100" dirty="0"/>
              <a:t> </a:t>
            </a:r>
            <a:r>
              <a:rPr lang="pl-PL" sz="1100" dirty="0" err="1"/>
              <a:t>doctoral</a:t>
            </a:r>
            <a:r>
              <a:rPr lang="pl-PL" sz="1100" dirty="0"/>
              <a:t> </a:t>
            </a:r>
            <a:r>
              <a:rPr lang="pl-PL" sz="1100" dirty="0" err="1"/>
              <a:t>seminars</a:t>
            </a:r>
            <a:r>
              <a:rPr lang="pl-PL" sz="1100" dirty="0"/>
              <a:t> </a:t>
            </a:r>
            <a:r>
              <a:rPr lang="pl-PL" sz="1100" dirty="0" err="1"/>
              <a:t>is</a:t>
            </a:r>
            <a:r>
              <a:rPr lang="pl-PL" sz="1100" dirty="0"/>
              <a:t> </a:t>
            </a:r>
            <a:r>
              <a:rPr lang="pl-PL" sz="1100" dirty="0" err="1"/>
              <a:t>still</a:t>
            </a:r>
            <a:r>
              <a:rPr lang="pl-PL" sz="1100" dirty="0"/>
              <a:t> </a:t>
            </a:r>
            <a:r>
              <a:rPr lang="pl-PL" sz="1100" dirty="0" err="1"/>
              <a:t>obligatory</a:t>
            </a:r>
            <a:r>
              <a:rPr lang="pl-PL" sz="11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If the </a:t>
            </a:r>
            <a:r>
              <a:rPr lang="pl-PL" sz="1100" dirty="0" err="1"/>
              <a:t>scholarship</a:t>
            </a:r>
            <a:r>
              <a:rPr lang="pl-PL" sz="1100" dirty="0"/>
              <a:t> </a:t>
            </a:r>
            <a:r>
              <a:rPr lang="en-US" sz="1100" dirty="0"/>
              <a:t>contract e</a:t>
            </a:r>
            <a:r>
              <a:rPr lang="pl-PL" sz="1100" dirty="0" err="1"/>
              <a:t>xpires</a:t>
            </a:r>
            <a:r>
              <a:rPr lang="en-US" sz="1100" dirty="0"/>
              <a:t>, PhD student should apply for </a:t>
            </a:r>
            <a:r>
              <a:rPr lang="pl-PL" sz="1100" dirty="0" err="1"/>
              <a:t>an</a:t>
            </a:r>
            <a:r>
              <a:rPr lang="pl-PL" sz="1100" dirty="0"/>
              <a:t> </a:t>
            </a:r>
            <a:r>
              <a:rPr lang="en-US" sz="1100" dirty="0"/>
              <a:t>extension</a:t>
            </a:r>
            <a:r>
              <a:rPr lang="pl-PL" sz="1100" dirty="0"/>
              <a:t> </a:t>
            </a:r>
            <a:r>
              <a:rPr lang="en-US" sz="1100" dirty="0"/>
              <a:t>at least two months before the end of the contract</a:t>
            </a:r>
            <a:r>
              <a:rPr lang="pl-PL" sz="1100" dirty="0"/>
              <a:t>*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>
            <a:off x="2436603" y="5216875"/>
            <a:ext cx="18822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Forth year (to fifth year)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6183" y="5525569"/>
            <a:ext cx="2504541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PhD student submit</a:t>
            </a:r>
            <a:r>
              <a:rPr lang="pl-PL" sz="1100" dirty="0"/>
              <a:t>s</a:t>
            </a:r>
            <a:r>
              <a:rPr lang="en-US" sz="1100" dirty="0"/>
              <a:t> the dissertation </a:t>
            </a:r>
            <a:r>
              <a:rPr lang="pl-PL" sz="1100" dirty="0"/>
              <a:t>in </a:t>
            </a:r>
            <a:r>
              <a:rPr lang="en-US" sz="1100" dirty="0"/>
              <a:t>accord</a:t>
            </a:r>
            <a:r>
              <a:rPr lang="pl-PL" sz="1100" dirty="0" err="1"/>
              <a:t>ance</a:t>
            </a:r>
            <a:r>
              <a:rPr lang="pl-PL" sz="1100" dirty="0"/>
              <a:t> with</a:t>
            </a:r>
            <a:r>
              <a:rPr lang="en-US" sz="1100" dirty="0"/>
              <a:t> the </a:t>
            </a:r>
            <a:r>
              <a:rPr lang="pl-PL" sz="1100" dirty="0"/>
              <a:t>deadline </a:t>
            </a:r>
            <a:r>
              <a:rPr lang="pl-PL" sz="1100" dirty="0" err="1"/>
              <a:t>indicated</a:t>
            </a:r>
            <a:r>
              <a:rPr lang="pl-PL" sz="1100" dirty="0"/>
              <a:t> </a:t>
            </a:r>
            <a:r>
              <a:rPr lang="en-US" sz="1100" dirty="0"/>
              <a:t>in IRP</a:t>
            </a:r>
            <a:r>
              <a:rPr lang="pl-PL" sz="1100" dirty="0"/>
              <a:t>.</a:t>
            </a:r>
            <a:endParaRPr lang="en-US" sz="1100" dirty="0"/>
          </a:p>
        </p:txBody>
      </p:sp>
      <p:sp>
        <p:nvSpPr>
          <p:cNvPr id="22" name="Rectangle 21"/>
          <p:cNvSpPr/>
          <p:nvPr/>
        </p:nvSpPr>
        <p:spPr>
          <a:xfrm>
            <a:off x="2709128" y="5505046"/>
            <a:ext cx="2953066" cy="76944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PhD student </a:t>
            </a:r>
            <a:r>
              <a:rPr lang="pl-PL" sz="1100" dirty="0" err="1"/>
              <a:t>may</a:t>
            </a:r>
            <a:r>
              <a:rPr lang="en-US" sz="1100" dirty="0"/>
              <a:t> request </a:t>
            </a:r>
            <a:r>
              <a:rPr lang="pl-PL" sz="1100" dirty="0"/>
              <a:t>to the </a:t>
            </a:r>
            <a:r>
              <a:rPr lang="pl-PL" sz="1100" dirty="0" err="1"/>
              <a:t>coordinator</a:t>
            </a:r>
            <a:r>
              <a:rPr lang="pl-PL" sz="1100" dirty="0"/>
              <a:t> to</a:t>
            </a:r>
            <a:r>
              <a:rPr lang="en-US" sz="1100" dirty="0"/>
              <a:t> extend the dissertation submission deadline</a:t>
            </a:r>
            <a:r>
              <a:rPr lang="pl-PL" sz="1100" dirty="0"/>
              <a:t>; </a:t>
            </a:r>
            <a:r>
              <a:rPr lang="en-US" sz="1100" dirty="0"/>
              <a:t>the IRP </a:t>
            </a:r>
            <a:r>
              <a:rPr lang="pl-PL" sz="1100" dirty="0" err="1"/>
              <a:t>should</a:t>
            </a:r>
            <a:r>
              <a:rPr lang="en-US" sz="1100" dirty="0"/>
              <a:t> be updated</a:t>
            </a:r>
            <a:r>
              <a:rPr lang="pl-PL" sz="1100" dirty="0"/>
              <a:t> </a:t>
            </a:r>
            <a:r>
              <a:rPr lang="pl-PL" sz="1100" dirty="0" err="1"/>
              <a:t>if</a:t>
            </a:r>
            <a:r>
              <a:rPr lang="pl-PL" sz="1100" dirty="0"/>
              <a:t> </a:t>
            </a:r>
            <a:r>
              <a:rPr lang="pl-PL" sz="1100" dirty="0" err="1"/>
              <a:t>there</a:t>
            </a:r>
            <a:r>
              <a:rPr lang="pl-PL" sz="1100" dirty="0"/>
              <a:t> </a:t>
            </a:r>
            <a:r>
              <a:rPr lang="pl-PL" sz="1100" dirty="0" err="1"/>
              <a:t>are</a:t>
            </a:r>
            <a:r>
              <a:rPr lang="pl-PL" sz="1100" dirty="0"/>
              <a:t> </a:t>
            </a:r>
            <a:r>
              <a:rPr lang="pl-PL" sz="1100" dirty="0" err="1"/>
              <a:t>more</a:t>
            </a:r>
            <a:r>
              <a:rPr lang="pl-PL" sz="1100" dirty="0"/>
              <a:t> </a:t>
            </a:r>
            <a:r>
              <a:rPr lang="pl-PL" sz="1100" dirty="0" err="1"/>
              <a:t>changes</a:t>
            </a:r>
            <a:r>
              <a:rPr lang="pl-PL" sz="1100" dirty="0"/>
              <a:t> </a:t>
            </a:r>
            <a:r>
              <a:rPr lang="pl-PL" sz="1100" dirty="0" err="1"/>
              <a:t>than</a:t>
            </a:r>
            <a:r>
              <a:rPr lang="pl-PL" sz="1100" dirty="0"/>
              <a:t> </a:t>
            </a:r>
            <a:r>
              <a:rPr lang="pl-PL" sz="1100" dirty="0" err="1"/>
              <a:t>just</a:t>
            </a:r>
            <a:r>
              <a:rPr lang="pl-PL" sz="1100" dirty="0"/>
              <a:t> the deadline.</a:t>
            </a:r>
            <a:endParaRPr lang="en-US" sz="1100" dirty="0"/>
          </a:p>
        </p:txBody>
      </p:sp>
      <p:sp>
        <p:nvSpPr>
          <p:cNvPr id="23" name="Rectangle 22"/>
          <p:cNvSpPr/>
          <p:nvPr/>
        </p:nvSpPr>
        <p:spPr>
          <a:xfrm>
            <a:off x="2543187" y="5750515"/>
            <a:ext cx="360996" cy="261610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1100" dirty="0"/>
              <a:t>OR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6183" y="6217435"/>
            <a:ext cx="506261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If you are extending the deadline for submitting the dissertation to the fifth year, you may need to write an application for employment*.</a:t>
            </a:r>
            <a:endParaRPr lang="pl-PL" sz="1100" dirty="0"/>
          </a:p>
        </p:txBody>
      </p:sp>
      <p:sp>
        <p:nvSpPr>
          <p:cNvPr id="26" name="Rectangle 25"/>
          <p:cNvSpPr/>
          <p:nvPr/>
        </p:nvSpPr>
        <p:spPr>
          <a:xfrm>
            <a:off x="296183" y="6887836"/>
            <a:ext cx="5825943" cy="43088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The dissertation with a positive opinion from the supervisor</a:t>
            </a:r>
            <a:r>
              <a:rPr lang="pl-PL" sz="1100" dirty="0"/>
              <a:t> </a:t>
            </a:r>
            <a:r>
              <a:rPr lang="en-US" sz="1100" dirty="0"/>
              <a:t>is submitted to the coordinator. </a:t>
            </a:r>
            <a:r>
              <a:rPr lang="pl-PL" sz="1100" dirty="0"/>
              <a:t>Upon </a:t>
            </a:r>
            <a:r>
              <a:rPr lang="pl-PL" sz="1100" dirty="0" err="1"/>
              <a:t>approval</a:t>
            </a:r>
            <a:r>
              <a:rPr lang="pl-PL" sz="1100" dirty="0"/>
              <a:t> by the </a:t>
            </a:r>
            <a:r>
              <a:rPr lang="en-US" sz="1100" dirty="0"/>
              <a:t>coordinator</a:t>
            </a:r>
            <a:r>
              <a:rPr lang="pl-PL" sz="1100" dirty="0"/>
              <a:t>,</a:t>
            </a:r>
            <a:r>
              <a:rPr lang="en-US" sz="1100" dirty="0"/>
              <a:t> a </a:t>
            </a:r>
            <a:r>
              <a:rPr lang="pl-PL" sz="1100" dirty="0"/>
              <a:t>C</a:t>
            </a:r>
            <a:r>
              <a:rPr lang="en-US" sz="1100" dirty="0" err="1"/>
              <a:t>ertificate</a:t>
            </a:r>
            <a:r>
              <a:rPr lang="en-US" sz="1100" dirty="0"/>
              <a:t> of completion of PSD IPAN is issued.</a:t>
            </a:r>
            <a:r>
              <a:rPr lang="pl-PL" sz="1100" dirty="0"/>
              <a:t> </a:t>
            </a:r>
            <a:endParaRPr lang="en-US" sz="1100" dirty="0"/>
          </a:p>
        </p:txBody>
      </p:sp>
      <p:sp>
        <p:nvSpPr>
          <p:cNvPr id="27" name="Rectangle 26"/>
          <p:cNvSpPr/>
          <p:nvPr/>
        </p:nvSpPr>
        <p:spPr>
          <a:xfrm>
            <a:off x="1323827" y="7293479"/>
            <a:ext cx="5534173" cy="12772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The applicant for the doctoral degree then submits</a:t>
            </a:r>
            <a:r>
              <a:rPr lang="pl-PL" sz="1100" dirty="0"/>
              <a:t>: the </a:t>
            </a:r>
            <a:r>
              <a:rPr lang="pl-PL" sz="1100" dirty="0" err="1"/>
              <a:t>above-mentioned</a:t>
            </a:r>
            <a:r>
              <a:rPr lang="pl-PL" sz="1100" dirty="0"/>
              <a:t> </a:t>
            </a:r>
            <a:r>
              <a:rPr lang="pl-PL" sz="1100" dirty="0" err="1"/>
              <a:t>Certificate</a:t>
            </a:r>
            <a:r>
              <a:rPr lang="pl-PL" sz="1100" dirty="0"/>
              <a:t>, </a:t>
            </a:r>
            <a:r>
              <a:rPr lang="en-US" sz="1100" dirty="0"/>
              <a:t>the dissertation</a:t>
            </a:r>
            <a:r>
              <a:rPr lang="pl-PL" sz="1100" dirty="0"/>
              <a:t> (</a:t>
            </a:r>
            <a:r>
              <a:rPr lang="pl-PL" sz="1100" dirty="0" err="1"/>
              <a:t>again</a:t>
            </a:r>
            <a:r>
              <a:rPr lang="pl-PL" sz="1100" dirty="0"/>
              <a:t>),</a:t>
            </a:r>
            <a:r>
              <a:rPr lang="en-US" sz="1100" dirty="0"/>
              <a:t> and other documents</a:t>
            </a:r>
            <a:r>
              <a:rPr lang="pl-PL" sz="1100" dirty="0"/>
              <a:t>**</a:t>
            </a:r>
            <a:r>
              <a:rPr lang="en-US" sz="1100" dirty="0"/>
              <a:t> to the </a:t>
            </a:r>
            <a:r>
              <a:rPr lang="pl-PL" sz="1100" dirty="0" err="1"/>
              <a:t>concerned</a:t>
            </a:r>
            <a:r>
              <a:rPr lang="pl-PL" sz="1100" dirty="0"/>
              <a:t> </a:t>
            </a:r>
            <a:r>
              <a:rPr lang="en-US" sz="1100" dirty="0"/>
              <a:t>Scientific Board (S.B)</a:t>
            </a:r>
            <a:r>
              <a:rPr lang="pl-PL" sz="1100" dirty="0"/>
              <a:t> </a:t>
            </a:r>
            <a:r>
              <a:rPr lang="en-US" sz="1100" dirty="0"/>
              <a:t>at least two weeks before the S.B</a:t>
            </a:r>
            <a:r>
              <a:rPr lang="pl-PL" sz="1100" dirty="0"/>
              <a:t> </a:t>
            </a:r>
            <a:r>
              <a:rPr lang="en-US" sz="1100" dirty="0"/>
              <a:t>meeting*</a:t>
            </a:r>
            <a:r>
              <a:rPr lang="pl-PL" sz="1100" dirty="0"/>
              <a:t>*</a:t>
            </a:r>
            <a:r>
              <a:rPr lang="en-US" sz="1100" dirty="0"/>
              <a:t>*. </a:t>
            </a:r>
            <a:endParaRPr lang="pl-P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pl-PL" sz="1100" dirty="0" err="1"/>
              <a:t>Usually</a:t>
            </a:r>
            <a:r>
              <a:rPr lang="pl-PL" sz="1100" dirty="0"/>
              <a:t>, </a:t>
            </a:r>
            <a:r>
              <a:rPr lang="en-US" sz="1100" dirty="0"/>
              <a:t>during the S</a:t>
            </a:r>
            <a:r>
              <a:rPr lang="pl-PL" sz="1100" dirty="0"/>
              <a:t>.</a:t>
            </a:r>
            <a:r>
              <a:rPr lang="en-US" sz="1100" dirty="0"/>
              <a:t>B</a:t>
            </a:r>
            <a:r>
              <a:rPr lang="pl-PL" sz="1100" dirty="0"/>
              <a:t>.</a:t>
            </a:r>
            <a:r>
              <a:rPr lang="en-US" sz="1100" dirty="0"/>
              <a:t> meeting </a:t>
            </a:r>
            <a:r>
              <a:rPr lang="pl-PL" sz="1100" dirty="0"/>
              <a:t>t</a:t>
            </a:r>
            <a:r>
              <a:rPr lang="en-US" sz="1100" dirty="0"/>
              <a:t>he </a:t>
            </a:r>
            <a:r>
              <a:rPr lang="pl-PL" sz="1100" dirty="0" err="1"/>
              <a:t>applicant</a:t>
            </a:r>
            <a:r>
              <a:rPr lang="pl-PL" sz="1100" dirty="0"/>
              <a:t> </a:t>
            </a:r>
            <a:r>
              <a:rPr lang="en-US" sz="1100" dirty="0"/>
              <a:t>give</a:t>
            </a:r>
            <a:r>
              <a:rPr lang="pl-PL" sz="1100" dirty="0"/>
              <a:t>s</a:t>
            </a:r>
            <a:r>
              <a:rPr lang="en-US" sz="1100" dirty="0"/>
              <a:t> a presentation and the S</a:t>
            </a:r>
            <a:r>
              <a:rPr lang="pl-PL" sz="1100" dirty="0"/>
              <a:t>.</a:t>
            </a:r>
            <a:r>
              <a:rPr lang="en-US" sz="1100" dirty="0"/>
              <a:t>B</a:t>
            </a:r>
            <a:r>
              <a:rPr lang="pl-PL" sz="1100" dirty="0"/>
              <a:t>.</a:t>
            </a:r>
            <a:r>
              <a:rPr lang="en-US" sz="1100" dirty="0"/>
              <a:t> appoint</a:t>
            </a:r>
            <a:r>
              <a:rPr lang="pl-PL" sz="1100" dirty="0"/>
              <a:t>s</a:t>
            </a:r>
            <a:r>
              <a:rPr lang="en-US" sz="1100" dirty="0"/>
              <a:t> </a:t>
            </a:r>
            <a:r>
              <a:rPr lang="pl-PL" sz="1100" dirty="0" err="1"/>
              <a:t>three</a:t>
            </a:r>
            <a:r>
              <a:rPr lang="pl-PL" sz="1100" dirty="0"/>
              <a:t> </a:t>
            </a:r>
            <a:r>
              <a:rPr lang="en-US" sz="1100" dirty="0"/>
              <a:t>reviewers.</a:t>
            </a:r>
            <a:endParaRPr lang="pl-PL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dirty="0"/>
              <a:t>The defense take</a:t>
            </a:r>
            <a:r>
              <a:rPr lang="pl-PL" sz="1100" dirty="0"/>
              <a:t>s</a:t>
            </a:r>
            <a:r>
              <a:rPr lang="en-US" sz="1100" dirty="0"/>
              <a:t> place after</a:t>
            </a:r>
            <a:r>
              <a:rPr lang="pl-PL" sz="1100" dirty="0"/>
              <a:t> a</a:t>
            </a:r>
            <a:r>
              <a:rPr lang="en-US" sz="1100" dirty="0"/>
              <a:t> minimum</a:t>
            </a:r>
            <a:r>
              <a:rPr lang="pl-PL" sz="1100" dirty="0"/>
              <a:t> of</a:t>
            </a:r>
            <a:r>
              <a:rPr lang="en-US" sz="1100" dirty="0"/>
              <a:t> 3.5 months</a:t>
            </a:r>
            <a:r>
              <a:rPr lang="pl-PL" sz="1100" dirty="0"/>
              <a:t> </a:t>
            </a:r>
            <a:r>
              <a:rPr lang="pl-PL" sz="1100" dirty="0" err="1"/>
              <a:t>after</a:t>
            </a:r>
            <a:r>
              <a:rPr lang="pl-PL" sz="1100" dirty="0"/>
              <a:t> </a:t>
            </a:r>
            <a:r>
              <a:rPr lang="pl-PL" sz="1100" dirty="0" err="1"/>
              <a:t>that</a:t>
            </a:r>
            <a:r>
              <a:rPr lang="pl-PL" sz="1100" dirty="0"/>
              <a:t> </a:t>
            </a:r>
            <a:r>
              <a:rPr lang="en-US" sz="1100" dirty="0"/>
              <a:t>(2 months for reviewers and 1 month for publication of the dissertation</a:t>
            </a:r>
            <a:r>
              <a:rPr lang="pl-PL" sz="1100" dirty="0"/>
              <a:t> and </a:t>
            </a:r>
            <a:r>
              <a:rPr lang="pl-PL" sz="1100" dirty="0" err="1"/>
              <a:t>reviews</a:t>
            </a:r>
            <a:r>
              <a:rPr lang="en-US" sz="1100" dirty="0"/>
              <a:t>)</a:t>
            </a:r>
            <a:r>
              <a:rPr lang="pl-PL" sz="1100" dirty="0"/>
              <a:t>.</a:t>
            </a:r>
            <a:endParaRPr lang="en-US" sz="1100" dirty="0"/>
          </a:p>
        </p:txBody>
      </p:sp>
      <p:sp>
        <p:nvSpPr>
          <p:cNvPr id="30" name="Rectangle 29"/>
          <p:cNvSpPr/>
          <p:nvPr/>
        </p:nvSpPr>
        <p:spPr>
          <a:xfrm>
            <a:off x="0" y="8632074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000" i="1" dirty="0"/>
              <a:t>* </a:t>
            </a:r>
            <a:r>
              <a:rPr lang="en-US" sz="1000" i="1" dirty="0"/>
              <a:t>Doctoral s</a:t>
            </a:r>
            <a:r>
              <a:rPr lang="pl-PL" sz="1000" i="1" dirty="0" err="1"/>
              <a:t>tipend</a:t>
            </a:r>
            <a:r>
              <a:rPr lang="en-US" sz="1000" i="1" dirty="0"/>
              <a:t> can be paid </a:t>
            </a:r>
            <a:r>
              <a:rPr lang="pl-PL" sz="1000" i="1" dirty="0"/>
              <a:t>for </a:t>
            </a:r>
            <a:r>
              <a:rPr lang="en-US" sz="1000" i="1" dirty="0"/>
              <a:t>up to 48 months (</a:t>
            </a:r>
            <a:r>
              <a:rPr lang="pl-PL" sz="1000" i="1" dirty="0" err="1"/>
              <a:t>exception</a:t>
            </a:r>
            <a:r>
              <a:rPr lang="pl-PL" sz="1000" i="1" dirty="0"/>
              <a:t> – </a:t>
            </a:r>
            <a:r>
              <a:rPr lang="pl-PL" sz="1000" i="1" dirty="0" err="1"/>
              <a:t>maternity</a:t>
            </a:r>
            <a:r>
              <a:rPr lang="pl-PL" sz="1000" i="1" dirty="0"/>
              <a:t>  </a:t>
            </a:r>
            <a:r>
              <a:rPr lang="pl-PL" sz="1000" i="1" dirty="0" err="1"/>
              <a:t>leave</a:t>
            </a:r>
            <a:r>
              <a:rPr lang="pl-PL" sz="1000" i="1" dirty="0"/>
              <a:t>)</a:t>
            </a:r>
            <a:r>
              <a:rPr lang="en-US" sz="1000" i="1" dirty="0"/>
              <a:t>. If the </a:t>
            </a:r>
            <a:r>
              <a:rPr lang="pl-PL" sz="1000" i="1" dirty="0" err="1"/>
              <a:t>scholarship</a:t>
            </a:r>
            <a:r>
              <a:rPr lang="pl-PL" sz="1000" i="1" dirty="0"/>
              <a:t> </a:t>
            </a:r>
            <a:r>
              <a:rPr lang="en-US" sz="1000" i="1" dirty="0"/>
              <a:t>contract ends </a:t>
            </a:r>
            <a:r>
              <a:rPr lang="pl-PL" sz="1000" i="1" dirty="0" err="1"/>
              <a:t>sooner</a:t>
            </a:r>
            <a:r>
              <a:rPr lang="en-US" sz="1000" i="1" dirty="0"/>
              <a:t>, PhD student should apply for </a:t>
            </a:r>
            <a:r>
              <a:rPr lang="pl-PL" sz="1000" i="1" dirty="0" err="1"/>
              <a:t>its</a:t>
            </a:r>
            <a:r>
              <a:rPr lang="pl-PL" sz="1000" i="1" dirty="0"/>
              <a:t> </a:t>
            </a:r>
            <a:r>
              <a:rPr lang="en-US" sz="1000" i="1" dirty="0"/>
              <a:t>extension</a:t>
            </a:r>
            <a:r>
              <a:rPr lang="pl-PL" sz="1000" i="1" dirty="0"/>
              <a:t> </a:t>
            </a:r>
            <a:r>
              <a:rPr lang="en-US" sz="1000" i="1" dirty="0"/>
              <a:t>at least two months before the end of the contract</a:t>
            </a:r>
            <a:r>
              <a:rPr lang="pl-PL" sz="1000" i="1" dirty="0"/>
              <a:t>. </a:t>
            </a:r>
            <a:r>
              <a:rPr lang="en-US" sz="1000" i="1" dirty="0"/>
              <a:t>After </a:t>
            </a:r>
            <a:r>
              <a:rPr lang="pl-PL" sz="1000" i="1" dirty="0"/>
              <a:t>48 </a:t>
            </a:r>
            <a:r>
              <a:rPr lang="pl-PL" sz="1000" i="1" dirty="0" err="1"/>
              <a:t>months</a:t>
            </a:r>
            <a:r>
              <a:rPr lang="en-US" sz="1000" i="1" dirty="0"/>
              <a:t>, PhD student must be employ</a:t>
            </a:r>
            <a:r>
              <a:rPr lang="pl-PL" sz="1000" i="1" dirty="0" err="1"/>
              <a:t>ed</a:t>
            </a:r>
            <a:r>
              <a:rPr lang="pl-PL" sz="1000" i="1" dirty="0"/>
              <a:t> </a:t>
            </a:r>
            <a:r>
              <a:rPr lang="en-US" sz="1000" i="1" dirty="0"/>
              <a:t>or voluntary (not recommended). Extension</a:t>
            </a:r>
            <a:r>
              <a:rPr lang="pl-PL" sz="1000" i="1" dirty="0"/>
              <a:t> of </a:t>
            </a:r>
            <a:r>
              <a:rPr lang="pl-PL" sz="1000" i="1" dirty="0" err="1"/>
              <a:t>doctoral</a:t>
            </a:r>
            <a:r>
              <a:rPr lang="pl-PL" sz="1000" i="1" dirty="0"/>
              <a:t> status </a:t>
            </a:r>
            <a:r>
              <a:rPr lang="en-US" sz="1000" i="1" dirty="0"/>
              <a:t>for 6th year is </a:t>
            </a:r>
            <a:r>
              <a:rPr lang="pl-PL" sz="1000" i="1" dirty="0" err="1"/>
              <a:t>allowed</a:t>
            </a:r>
            <a:r>
              <a:rPr lang="pl-PL" sz="1000" i="1" dirty="0"/>
              <a:t> </a:t>
            </a:r>
            <a:r>
              <a:rPr lang="pl-PL" sz="1000" i="1" dirty="0" err="1"/>
              <a:t>only</a:t>
            </a:r>
            <a:r>
              <a:rPr lang="pl-PL" sz="1000" i="1" dirty="0"/>
              <a:t> </a:t>
            </a:r>
            <a:r>
              <a:rPr lang="en-US" sz="1000" i="1" dirty="0"/>
              <a:t>in special cases</a:t>
            </a:r>
            <a:r>
              <a:rPr lang="pl-PL" sz="1000" i="1" dirty="0"/>
              <a:t>. One of the </a:t>
            </a:r>
            <a:r>
              <a:rPr lang="pl-PL" sz="1000" i="1" dirty="0" err="1"/>
              <a:t>conditions</a:t>
            </a:r>
            <a:r>
              <a:rPr lang="pl-PL" sz="1000" i="1" dirty="0"/>
              <a:t> </a:t>
            </a:r>
            <a:r>
              <a:rPr lang="pl-PL" sz="1000" i="1" dirty="0" err="1"/>
              <a:t>is</a:t>
            </a:r>
            <a:r>
              <a:rPr lang="pl-PL" sz="1000" i="1" dirty="0"/>
              <a:t> to </a:t>
            </a:r>
            <a:r>
              <a:rPr lang="pl-PL" sz="1000" i="1" dirty="0" err="1"/>
              <a:t>have</a:t>
            </a:r>
            <a:r>
              <a:rPr lang="pl-PL" sz="1000" i="1" dirty="0"/>
              <a:t> a </a:t>
            </a:r>
            <a:r>
              <a:rPr lang="pl-PL" sz="1000" i="1" dirty="0" err="1"/>
              <a:t>published</a:t>
            </a:r>
            <a:r>
              <a:rPr lang="pl-PL" sz="1000" i="1" dirty="0"/>
              <a:t> </a:t>
            </a:r>
            <a:r>
              <a:rPr lang="pl-PL" sz="1000" i="1" dirty="0" err="1"/>
              <a:t>article</a:t>
            </a:r>
            <a:r>
              <a:rPr lang="pl-PL" sz="1000" i="1" dirty="0"/>
              <a:t>.</a:t>
            </a:r>
          </a:p>
          <a:p>
            <a:r>
              <a:rPr lang="en-US" sz="1000" i="1" dirty="0"/>
              <a:t>**</a:t>
            </a:r>
            <a:r>
              <a:rPr lang="pl-PL" sz="1000" i="1" dirty="0"/>
              <a:t> </a:t>
            </a:r>
            <a:r>
              <a:rPr lang="en-US" sz="1000" i="1" dirty="0"/>
              <a:t>An applicant for a doctoral degree must have at least one published</a:t>
            </a:r>
            <a:r>
              <a:rPr lang="pl-PL" sz="1000" i="1" dirty="0"/>
              <a:t> </a:t>
            </a:r>
            <a:r>
              <a:rPr lang="pl-PL" sz="1000" i="1" dirty="0" err="1"/>
              <a:t>scientific</a:t>
            </a:r>
            <a:r>
              <a:rPr lang="pl-PL" sz="1000" i="1" dirty="0"/>
              <a:t> </a:t>
            </a:r>
            <a:r>
              <a:rPr lang="pl-PL" sz="1000" i="1" dirty="0" err="1"/>
              <a:t>article</a:t>
            </a:r>
            <a:r>
              <a:rPr lang="pl-PL" sz="1000" i="1" dirty="0"/>
              <a:t>. </a:t>
            </a:r>
            <a:r>
              <a:rPr lang="pl-PL" sz="1000" i="1" dirty="0" err="1"/>
              <a:t>Some</a:t>
            </a:r>
            <a:r>
              <a:rPr lang="pl-PL" sz="1000" i="1" dirty="0"/>
              <a:t> </a:t>
            </a:r>
            <a:r>
              <a:rPr lang="pl-PL" sz="1000" i="1" dirty="0" err="1"/>
              <a:t>S.B.’s</a:t>
            </a:r>
            <a:r>
              <a:rPr lang="pl-PL" sz="1000" i="1" dirty="0"/>
              <a:t> </a:t>
            </a:r>
            <a:r>
              <a:rPr lang="pl-PL" sz="1000" i="1" dirty="0" err="1"/>
              <a:t>recommend</a:t>
            </a:r>
            <a:r>
              <a:rPr lang="pl-PL" sz="1000" i="1" dirty="0"/>
              <a:t> </a:t>
            </a:r>
            <a:r>
              <a:rPr lang="pl-PL" sz="1000" i="1" dirty="0" err="1"/>
              <a:t>that</a:t>
            </a:r>
            <a:r>
              <a:rPr lang="pl-PL" sz="1000" i="1" dirty="0"/>
              <a:t> </a:t>
            </a:r>
            <a:r>
              <a:rPr lang="pl-PL" sz="1000" i="1" dirty="0" err="1"/>
              <a:t>it</a:t>
            </a:r>
            <a:r>
              <a:rPr lang="pl-PL" sz="1000" i="1" dirty="0"/>
              <a:t> to be </a:t>
            </a:r>
            <a:r>
              <a:rPr lang="pl-PL" sz="1000" i="1" dirty="0" err="1"/>
              <a:t>an</a:t>
            </a:r>
            <a:r>
              <a:rPr lang="pl-PL" sz="1000" i="1" dirty="0"/>
              <a:t> </a:t>
            </a:r>
            <a:r>
              <a:rPr lang="pl-PL" sz="1000" i="1" dirty="0" err="1"/>
              <a:t>original</a:t>
            </a:r>
            <a:r>
              <a:rPr lang="pl-PL" sz="1000" i="1" dirty="0"/>
              <a:t> </a:t>
            </a:r>
            <a:r>
              <a:rPr lang="pl-PL" sz="1000" i="1" dirty="0" err="1"/>
              <a:t>paper</a:t>
            </a:r>
            <a:r>
              <a:rPr lang="pl-PL" sz="1000" i="1" dirty="0"/>
              <a:t> from JCR list not </a:t>
            </a:r>
            <a:r>
              <a:rPr lang="pl-PL" sz="1000" i="1" dirty="0" err="1"/>
              <a:t>just</a:t>
            </a:r>
            <a:r>
              <a:rPr lang="pl-PL" sz="1000" i="1" dirty="0"/>
              <a:t> a </a:t>
            </a:r>
            <a:r>
              <a:rPr lang="pl-PL" sz="1000" i="1" dirty="0" err="1"/>
              <a:t>review</a:t>
            </a:r>
            <a:r>
              <a:rPr lang="pl-PL" sz="1000" i="1" dirty="0"/>
              <a:t>. </a:t>
            </a:r>
            <a:r>
              <a:rPr lang="pl-PL" sz="1000" i="1" dirty="0" err="1"/>
              <a:t>See</a:t>
            </a:r>
            <a:r>
              <a:rPr lang="pl-PL" sz="1000" i="1" dirty="0"/>
              <a:t> the </a:t>
            </a:r>
            <a:r>
              <a:rPr lang="pl-PL" sz="1000" i="1" dirty="0" err="1"/>
              <a:t>regulations</a:t>
            </a:r>
            <a:r>
              <a:rPr lang="pl-PL" sz="1000" i="1" dirty="0"/>
              <a:t> of the S.B. for </a:t>
            </a:r>
            <a:r>
              <a:rPr lang="pl-PL" sz="1000" i="1" dirty="0" err="1"/>
              <a:t>detailed</a:t>
            </a:r>
            <a:r>
              <a:rPr lang="pl-PL" sz="1000" i="1" dirty="0"/>
              <a:t> </a:t>
            </a:r>
            <a:r>
              <a:rPr lang="pl-PL" sz="1000" i="1" dirty="0" err="1"/>
              <a:t>instructions</a:t>
            </a:r>
            <a:r>
              <a:rPr lang="pl-PL" sz="1000" i="1" dirty="0"/>
              <a:t>.</a:t>
            </a:r>
            <a:r>
              <a:rPr lang="en-US" sz="1000" dirty="0"/>
              <a:t> </a:t>
            </a:r>
            <a:endParaRPr lang="pl-PL" sz="1000" dirty="0"/>
          </a:p>
          <a:p>
            <a:r>
              <a:rPr lang="pl-PL" sz="1000" dirty="0"/>
              <a:t>*</a:t>
            </a:r>
            <a:r>
              <a:rPr lang="en-US" sz="1000" dirty="0"/>
              <a:t>*</a:t>
            </a:r>
            <a:r>
              <a:rPr lang="pl-PL" sz="1000" dirty="0"/>
              <a:t>*</a:t>
            </a:r>
            <a:r>
              <a:rPr lang="en-US" sz="1000" dirty="0"/>
              <a:t> </a:t>
            </a:r>
            <a:r>
              <a:rPr lang="en-US" sz="1000" i="1" dirty="0"/>
              <a:t>S.B meet</a:t>
            </a:r>
            <a:r>
              <a:rPr lang="pl-PL" sz="1000" i="1" dirty="0"/>
              <a:t>s</a:t>
            </a:r>
            <a:r>
              <a:rPr lang="en-US" sz="1000" i="1" dirty="0"/>
              <a:t> 3-4 times </a:t>
            </a:r>
            <a:r>
              <a:rPr lang="pl-PL" sz="1000" i="1" dirty="0"/>
              <a:t>a</a:t>
            </a:r>
            <a:r>
              <a:rPr lang="en-US" sz="1000" i="1" dirty="0"/>
              <a:t> year (around Mar</a:t>
            </a:r>
            <a:r>
              <a:rPr lang="pl-PL" sz="1000" i="1" dirty="0" err="1"/>
              <a:t>ch</a:t>
            </a:r>
            <a:r>
              <a:rPr lang="en-US" sz="1000" i="1" dirty="0"/>
              <a:t>, Jun</a:t>
            </a:r>
            <a:r>
              <a:rPr lang="pl-PL" sz="1000" i="1" dirty="0"/>
              <a:t>e</a:t>
            </a:r>
            <a:r>
              <a:rPr lang="en-US" sz="1000" i="1" dirty="0"/>
              <a:t>, Sept</a:t>
            </a:r>
            <a:r>
              <a:rPr lang="pl-PL" sz="1000" i="1" dirty="0" err="1"/>
              <a:t>ember</a:t>
            </a:r>
            <a:r>
              <a:rPr lang="en-US" sz="1000" i="1" dirty="0"/>
              <a:t>, Dec</a:t>
            </a:r>
            <a:r>
              <a:rPr lang="pl-PL" sz="1000" i="1" dirty="0" err="1"/>
              <a:t>ember</a:t>
            </a:r>
            <a:r>
              <a:rPr lang="en-US" sz="1000" i="1" dirty="0"/>
              <a:t>, so please plan your time</a:t>
            </a:r>
            <a:r>
              <a:rPr lang="pl-PL" sz="1000" i="1" dirty="0"/>
              <a:t>).</a:t>
            </a:r>
          </a:p>
          <a:p>
            <a:endParaRPr lang="en-US" sz="1000" i="1" dirty="0"/>
          </a:p>
        </p:txBody>
      </p:sp>
      <p:sp>
        <p:nvSpPr>
          <p:cNvPr id="33" name="Rectangle 32"/>
          <p:cNvSpPr/>
          <p:nvPr/>
        </p:nvSpPr>
        <p:spPr>
          <a:xfrm>
            <a:off x="2788770" y="3323298"/>
            <a:ext cx="10377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>
                <a:solidFill>
                  <a:srgbClr val="03C1B8"/>
                </a:solidFill>
                <a:latin typeface="+mj-lt"/>
              </a:rPr>
              <a:t>Second year</a:t>
            </a:r>
          </a:p>
        </p:txBody>
      </p:sp>
      <p:sp>
        <p:nvSpPr>
          <p:cNvPr id="2" name="Nawias klamrowy zamykający 1">
            <a:extLst>
              <a:ext uri="{FF2B5EF4-FFF2-40B4-BE49-F238E27FC236}">
                <a16:creationId xmlns:a16="http://schemas.microsoft.com/office/drawing/2014/main" id="{E43AE475-5741-4FBE-9E7E-DF537F19B718}"/>
              </a:ext>
            </a:extLst>
          </p:cNvPr>
          <p:cNvSpPr/>
          <p:nvPr/>
        </p:nvSpPr>
        <p:spPr>
          <a:xfrm>
            <a:off x="5470027" y="659594"/>
            <a:ext cx="97166" cy="7155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ole tekstowe 2">
            <a:extLst>
              <a:ext uri="{FF2B5EF4-FFF2-40B4-BE49-F238E27FC236}">
                <a16:creationId xmlns:a16="http://schemas.microsoft.com/office/drawing/2014/main" id="{4C6683E5-8374-422A-9AC9-B8726275AC50}"/>
              </a:ext>
            </a:extLst>
          </p:cNvPr>
          <p:cNvSpPr txBox="1"/>
          <p:nvPr/>
        </p:nvSpPr>
        <p:spPr>
          <a:xfrm>
            <a:off x="566956" y="-25066"/>
            <a:ext cx="5679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TIME LINE OF PHD STUDIES AT THE PDS IPAS</a:t>
            </a:r>
          </a:p>
        </p:txBody>
      </p:sp>
    </p:spTree>
    <p:extLst>
      <p:ext uri="{BB962C8B-B14F-4D97-AF65-F5344CB8AC3E}">
        <p14:creationId xmlns:p14="http://schemas.microsoft.com/office/powerpoint/2010/main" val="33619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ole tekstowe 34">
            <a:extLst>
              <a:ext uri="{FF2B5EF4-FFF2-40B4-BE49-F238E27FC236}">
                <a16:creationId xmlns:a16="http://schemas.microsoft.com/office/drawing/2014/main" id="{DA78668E-2DDB-4A9D-9B65-96A4A620265F}"/>
              </a:ext>
            </a:extLst>
          </p:cNvPr>
          <p:cNvSpPr txBox="1"/>
          <p:nvPr/>
        </p:nvSpPr>
        <p:spPr>
          <a:xfrm>
            <a:off x="589408" y="227031"/>
            <a:ext cx="5679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dirty="0"/>
              <a:t>TIME LINE OF PHD STUDIES AT THE PDS IPAS</a:t>
            </a:r>
          </a:p>
        </p:txBody>
      </p:sp>
      <p:cxnSp>
        <p:nvCxnSpPr>
          <p:cNvPr id="5" name="Łącznik prosty 4">
            <a:extLst>
              <a:ext uri="{FF2B5EF4-FFF2-40B4-BE49-F238E27FC236}">
                <a16:creationId xmlns:a16="http://schemas.microsoft.com/office/drawing/2014/main" id="{897D5BB3-4D8E-4B4D-9AAE-1F5C2BB509B9}"/>
              </a:ext>
            </a:extLst>
          </p:cNvPr>
          <p:cNvCxnSpPr>
            <a:cxnSpLocks/>
          </p:cNvCxnSpPr>
          <p:nvPr/>
        </p:nvCxnSpPr>
        <p:spPr>
          <a:xfrm flipV="1">
            <a:off x="1806068" y="2758631"/>
            <a:ext cx="4732" cy="4023486"/>
          </a:xfrm>
          <a:prstGeom prst="line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C739C847-C70B-4C39-B787-78267081F02E}"/>
              </a:ext>
            </a:extLst>
          </p:cNvPr>
          <p:cNvCxnSpPr>
            <a:cxnSpLocks/>
          </p:cNvCxnSpPr>
          <p:nvPr/>
        </p:nvCxnSpPr>
        <p:spPr>
          <a:xfrm rot="16200000">
            <a:off x="1808499" y="6441251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2CBA689E-B635-4C4F-A342-A264E5ED95C1}"/>
              </a:ext>
            </a:extLst>
          </p:cNvPr>
          <p:cNvSpPr txBox="1"/>
          <p:nvPr/>
        </p:nvSpPr>
        <p:spPr>
          <a:xfrm>
            <a:off x="1982929" y="6444410"/>
            <a:ext cx="10903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Recruitment</a:t>
            </a:r>
            <a:endParaRPr lang="pl-PL" sz="1400" dirty="0"/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E2344ECE-E688-47D2-A56F-4A572A2A4492}"/>
              </a:ext>
            </a:extLst>
          </p:cNvPr>
          <p:cNvCxnSpPr>
            <a:cxnSpLocks/>
          </p:cNvCxnSpPr>
          <p:nvPr/>
        </p:nvCxnSpPr>
        <p:spPr>
          <a:xfrm rot="16200000">
            <a:off x="1808499" y="6088251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10">
            <a:extLst>
              <a:ext uri="{FF2B5EF4-FFF2-40B4-BE49-F238E27FC236}">
                <a16:creationId xmlns:a16="http://schemas.microsoft.com/office/drawing/2014/main" id="{9C879FC5-0D0A-4ECB-A952-1FDA077D2517}"/>
              </a:ext>
            </a:extLst>
          </p:cNvPr>
          <p:cNvCxnSpPr>
            <a:cxnSpLocks/>
          </p:cNvCxnSpPr>
          <p:nvPr/>
        </p:nvCxnSpPr>
        <p:spPr>
          <a:xfrm rot="16200000">
            <a:off x="1823779" y="5193505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8E882957-64D7-4998-993B-E4E06F0D1309}"/>
              </a:ext>
            </a:extLst>
          </p:cNvPr>
          <p:cNvCxnSpPr>
            <a:cxnSpLocks/>
          </p:cNvCxnSpPr>
          <p:nvPr/>
        </p:nvCxnSpPr>
        <p:spPr>
          <a:xfrm rot="16200000">
            <a:off x="1808499" y="5733691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08E70B00-3F06-4BD0-BE4F-98A191F02F04}"/>
              </a:ext>
            </a:extLst>
          </p:cNvPr>
          <p:cNvSpPr txBox="1"/>
          <p:nvPr/>
        </p:nvSpPr>
        <p:spPr>
          <a:xfrm>
            <a:off x="1995227" y="6110574"/>
            <a:ext cx="3027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Commencement</a:t>
            </a:r>
            <a:r>
              <a:rPr lang="pl-PL" sz="1400" dirty="0"/>
              <a:t> of the </a:t>
            </a:r>
            <a:r>
              <a:rPr lang="pl-PL" sz="1400" dirty="0" err="1"/>
              <a:t>doctoral</a:t>
            </a:r>
            <a:r>
              <a:rPr lang="pl-PL" sz="1400" dirty="0"/>
              <a:t> </a:t>
            </a:r>
            <a:r>
              <a:rPr lang="pl-PL" sz="1400" dirty="0" err="1"/>
              <a:t>school</a:t>
            </a:r>
            <a:endParaRPr lang="pl-PL" sz="1400" dirty="0"/>
          </a:p>
        </p:txBody>
      </p:sp>
      <p:sp>
        <p:nvSpPr>
          <p:cNvPr id="17" name="pole tekstowe 16">
            <a:extLst>
              <a:ext uri="{FF2B5EF4-FFF2-40B4-BE49-F238E27FC236}">
                <a16:creationId xmlns:a16="http://schemas.microsoft.com/office/drawing/2014/main" id="{B11DBC7F-F3E3-4512-A7C0-CE61EA89EDCD}"/>
              </a:ext>
            </a:extLst>
          </p:cNvPr>
          <p:cNvSpPr txBox="1"/>
          <p:nvPr/>
        </p:nvSpPr>
        <p:spPr>
          <a:xfrm>
            <a:off x="1982929" y="5839702"/>
            <a:ext cx="2667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Request</a:t>
            </a:r>
            <a:r>
              <a:rPr lang="pl-PL" sz="1400" dirty="0"/>
              <a:t> to </a:t>
            </a:r>
            <a:r>
              <a:rPr lang="pl-PL" sz="1400" dirty="0" err="1"/>
              <a:t>appoint</a:t>
            </a:r>
            <a:r>
              <a:rPr lang="pl-PL" sz="1400" dirty="0"/>
              <a:t> the </a:t>
            </a:r>
            <a:r>
              <a:rPr lang="pl-PL" sz="1400" dirty="0" err="1"/>
              <a:t>supervisor</a:t>
            </a:r>
            <a:endParaRPr lang="pl-PL" sz="1400" dirty="0"/>
          </a:p>
        </p:txBody>
      </p:sp>
      <p:sp>
        <p:nvSpPr>
          <p:cNvPr id="18" name="pole tekstowe 17">
            <a:extLst>
              <a:ext uri="{FF2B5EF4-FFF2-40B4-BE49-F238E27FC236}">
                <a16:creationId xmlns:a16="http://schemas.microsoft.com/office/drawing/2014/main" id="{1D147BFA-FE03-453D-B6B9-1C1CEF755EE4}"/>
              </a:ext>
            </a:extLst>
          </p:cNvPr>
          <p:cNvSpPr txBox="1"/>
          <p:nvPr/>
        </p:nvSpPr>
        <p:spPr>
          <a:xfrm>
            <a:off x="2010200" y="5295388"/>
            <a:ext cx="3268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IRP,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endParaRPr lang="pl-PL" sz="1400" dirty="0"/>
          </a:p>
        </p:txBody>
      </p: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FC733396-CCE1-41D7-B64D-09EBC79515EF}"/>
              </a:ext>
            </a:extLst>
          </p:cNvPr>
          <p:cNvCxnSpPr>
            <a:cxnSpLocks/>
          </p:cNvCxnSpPr>
          <p:nvPr/>
        </p:nvCxnSpPr>
        <p:spPr>
          <a:xfrm rot="16200000">
            <a:off x="1823779" y="4393405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8AA2455E-59C8-4C4C-8105-8AC172E7CCFD}"/>
              </a:ext>
            </a:extLst>
          </p:cNvPr>
          <p:cNvCxnSpPr>
            <a:cxnSpLocks/>
          </p:cNvCxnSpPr>
          <p:nvPr/>
        </p:nvCxnSpPr>
        <p:spPr>
          <a:xfrm rot="16200000">
            <a:off x="1819015" y="3465709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20">
            <a:extLst>
              <a:ext uri="{FF2B5EF4-FFF2-40B4-BE49-F238E27FC236}">
                <a16:creationId xmlns:a16="http://schemas.microsoft.com/office/drawing/2014/main" id="{3B4CF476-AD63-4BE3-93F5-FA19CADD70DD}"/>
              </a:ext>
            </a:extLst>
          </p:cNvPr>
          <p:cNvCxnSpPr>
            <a:cxnSpLocks/>
          </p:cNvCxnSpPr>
          <p:nvPr/>
        </p:nvCxnSpPr>
        <p:spPr>
          <a:xfrm rot="16200000">
            <a:off x="1834996" y="2598549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id="{BB82344C-76E6-4B54-8E76-2738C63371F9}"/>
              </a:ext>
            </a:extLst>
          </p:cNvPr>
          <p:cNvCxnSpPr>
            <a:cxnSpLocks/>
          </p:cNvCxnSpPr>
          <p:nvPr/>
        </p:nvCxnSpPr>
        <p:spPr>
          <a:xfrm rot="16200000">
            <a:off x="1834996" y="1680099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>
            <a:extLst>
              <a:ext uri="{FF2B5EF4-FFF2-40B4-BE49-F238E27FC236}">
                <a16:creationId xmlns:a16="http://schemas.microsoft.com/office/drawing/2014/main" id="{AB2AAB70-0D1F-401F-8C36-07A85110884A}"/>
              </a:ext>
            </a:extLst>
          </p:cNvPr>
          <p:cNvSpPr txBox="1"/>
          <p:nvPr/>
        </p:nvSpPr>
        <p:spPr>
          <a:xfrm>
            <a:off x="2019817" y="4415728"/>
            <a:ext cx="3679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report on </a:t>
            </a:r>
            <a:r>
              <a:rPr lang="pl-PL" sz="1400" dirty="0" err="1"/>
              <a:t>implementation</a:t>
            </a:r>
            <a:r>
              <a:rPr lang="pl-PL" sz="1400" dirty="0"/>
              <a:t> of the IRP</a:t>
            </a:r>
          </a:p>
        </p:txBody>
      </p:sp>
      <p:sp>
        <p:nvSpPr>
          <p:cNvPr id="27" name="pole tekstowe 26">
            <a:extLst>
              <a:ext uri="{FF2B5EF4-FFF2-40B4-BE49-F238E27FC236}">
                <a16:creationId xmlns:a16="http://schemas.microsoft.com/office/drawing/2014/main" id="{64AFD0BA-5652-4F88-9C94-B1ECDA2068BD}"/>
              </a:ext>
            </a:extLst>
          </p:cNvPr>
          <p:cNvSpPr txBox="1"/>
          <p:nvPr/>
        </p:nvSpPr>
        <p:spPr>
          <a:xfrm>
            <a:off x="2012488" y="4074585"/>
            <a:ext cx="26377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Undergo</a:t>
            </a:r>
            <a:r>
              <a:rPr lang="pl-PL" sz="1400" dirty="0"/>
              <a:t> the </a:t>
            </a:r>
            <a:r>
              <a:rPr lang="pl-PL" sz="1400" dirty="0" err="1"/>
              <a:t>mid</a:t>
            </a:r>
            <a:r>
              <a:rPr lang="pl-PL" sz="1400" dirty="0"/>
              <a:t>-term </a:t>
            </a:r>
            <a:r>
              <a:rPr lang="pl-PL" sz="1400" dirty="0" err="1"/>
              <a:t>evaluation</a:t>
            </a:r>
            <a:endParaRPr lang="pl-PL" sz="1400" dirty="0"/>
          </a:p>
        </p:txBody>
      </p:sp>
      <p:sp>
        <p:nvSpPr>
          <p:cNvPr id="29" name="pole tekstowe 28">
            <a:extLst>
              <a:ext uri="{FF2B5EF4-FFF2-40B4-BE49-F238E27FC236}">
                <a16:creationId xmlns:a16="http://schemas.microsoft.com/office/drawing/2014/main" id="{C20DA501-99D8-47B5-937A-4CC3DDA1F3E9}"/>
              </a:ext>
            </a:extLst>
          </p:cNvPr>
          <p:cNvSpPr txBox="1"/>
          <p:nvPr/>
        </p:nvSpPr>
        <p:spPr>
          <a:xfrm>
            <a:off x="2018239" y="3507062"/>
            <a:ext cx="29502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endParaRPr lang="pl-PL" sz="1400" dirty="0"/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24554E6E-D836-4F71-8C14-6203809AB0AB}"/>
              </a:ext>
            </a:extLst>
          </p:cNvPr>
          <p:cNvSpPr txBox="1"/>
          <p:nvPr/>
        </p:nvSpPr>
        <p:spPr>
          <a:xfrm>
            <a:off x="2010200" y="2898624"/>
            <a:ext cx="2794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and the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r>
              <a:rPr lang="pl-PL" sz="1400" dirty="0"/>
              <a:t> 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CF5DCA47-B4FF-4AE9-8522-1D722F1949DC}"/>
              </a:ext>
            </a:extLst>
          </p:cNvPr>
          <p:cNvSpPr txBox="1"/>
          <p:nvPr/>
        </p:nvSpPr>
        <p:spPr>
          <a:xfrm>
            <a:off x="2010200" y="1767181"/>
            <a:ext cx="4561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</a:t>
            </a:r>
            <a:r>
              <a:rPr lang="pl-PL" sz="1400" dirty="0" err="1"/>
              <a:t>dissertation</a:t>
            </a:r>
            <a:r>
              <a:rPr lang="pl-PL" sz="1400" dirty="0"/>
              <a:t> </a:t>
            </a:r>
            <a:r>
              <a:rPr lang="pl-PL" sz="1400" dirty="0" err="1"/>
              <a:t>or</a:t>
            </a:r>
            <a:r>
              <a:rPr lang="pl-PL" sz="1400" dirty="0"/>
              <a:t> </a:t>
            </a:r>
            <a:r>
              <a:rPr lang="pl-PL" sz="1400" dirty="0" err="1"/>
              <a:t>request</a:t>
            </a:r>
            <a:r>
              <a:rPr lang="pl-PL" sz="1400" dirty="0"/>
              <a:t> for </a:t>
            </a:r>
            <a:r>
              <a:rPr lang="pl-PL" sz="1400" dirty="0" err="1"/>
              <a:t>extension</a:t>
            </a:r>
            <a:r>
              <a:rPr lang="pl-PL" sz="1400" dirty="0"/>
              <a:t> (</a:t>
            </a:r>
            <a:r>
              <a:rPr lang="pl-PL" sz="1400" dirty="0" err="1"/>
              <a:t>rare</a:t>
            </a:r>
            <a:r>
              <a:rPr lang="pl-PL" sz="1400" dirty="0"/>
              <a:t> </a:t>
            </a:r>
            <a:r>
              <a:rPr lang="pl-PL" sz="1400" dirty="0" err="1"/>
              <a:t>cases</a:t>
            </a:r>
            <a:r>
              <a:rPr lang="pl-PL" sz="1400" dirty="0"/>
              <a:t>)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3C0A340F-FEBC-4CF0-A970-B9F1B558428B}"/>
              </a:ext>
            </a:extLst>
          </p:cNvPr>
          <p:cNvSpPr txBox="1"/>
          <p:nvPr/>
        </p:nvSpPr>
        <p:spPr>
          <a:xfrm>
            <a:off x="1995227" y="2684369"/>
            <a:ext cx="368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</a:t>
            </a:r>
            <a:r>
              <a:rPr lang="pl-PL" sz="1400" dirty="0" err="1"/>
              <a:t>dissertation</a:t>
            </a:r>
            <a:r>
              <a:rPr lang="pl-PL" sz="1400" dirty="0"/>
              <a:t> </a:t>
            </a:r>
            <a:r>
              <a:rPr lang="pl-PL" sz="1400" dirty="0" err="1"/>
              <a:t>or</a:t>
            </a:r>
            <a:r>
              <a:rPr lang="pl-PL" sz="1400" dirty="0"/>
              <a:t> </a:t>
            </a:r>
            <a:r>
              <a:rPr lang="pl-PL" sz="1400" dirty="0" err="1"/>
              <a:t>request</a:t>
            </a:r>
            <a:r>
              <a:rPr lang="pl-PL" sz="1400" dirty="0"/>
              <a:t> for </a:t>
            </a:r>
            <a:r>
              <a:rPr lang="pl-PL" sz="1400" dirty="0" err="1"/>
              <a:t>extension</a:t>
            </a:r>
            <a:endParaRPr lang="pl-PL" sz="1400" dirty="0"/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7BDE59E1-3A81-4A15-83C1-2EC87896E605}"/>
              </a:ext>
            </a:extLst>
          </p:cNvPr>
          <p:cNvSpPr txBox="1"/>
          <p:nvPr/>
        </p:nvSpPr>
        <p:spPr>
          <a:xfrm>
            <a:off x="2017899" y="1965980"/>
            <a:ext cx="2834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and the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r>
              <a:rPr lang="pl-PL" sz="1400" dirty="0"/>
              <a:t> </a:t>
            </a:r>
          </a:p>
        </p:txBody>
      </p:sp>
      <p:sp>
        <p:nvSpPr>
          <p:cNvPr id="28" name="pole tekstowe 27">
            <a:extLst>
              <a:ext uri="{FF2B5EF4-FFF2-40B4-BE49-F238E27FC236}">
                <a16:creationId xmlns:a16="http://schemas.microsoft.com/office/drawing/2014/main" id="{068AEEAA-2FED-4AE2-A34A-EF797AA88D39}"/>
              </a:ext>
            </a:extLst>
          </p:cNvPr>
          <p:cNvSpPr txBox="1"/>
          <p:nvPr/>
        </p:nvSpPr>
        <p:spPr>
          <a:xfrm>
            <a:off x="2025938" y="4759735"/>
            <a:ext cx="2794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and the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r>
              <a:rPr lang="pl-PL" sz="1400" dirty="0"/>
              <a:t>, </a:t>
            </a:r>
          </a:p>
        </p:txBody>
      </p:sp>
      <p:sp>
        <p:nvSpPr>
          <p:cNvPr id="2" name="Nawias klamrowy zamykający 1">
            <a:extLst>
              <a:ext uri="{FF2B5EF4-FFF2-40B4-BE49-F238E27FC236}">
                <a16:creationId xmlns:a16="http://schemas.microsoft.com/office/drawing/2014/main" id="{591B0ED2-4952-42FF-B450-6724C8E83AFC}"/>
              </a:ext>
            </a:extLst>
          </p:cNvPr>
          <p:cNvSpPr/>
          <p:nvPr/>
        </p:nvSpPr>
        <p:spPr>
          <a:xfrm rot="10800000">
            <a:off x="1887498" y="4220336"/>
            <a:ext cx="218932" cy="7131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sz="1400"/>
          </a:p>
        </p:txBody>
      </p: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403723CA-0A36-4D2B-A867-6281D14A0B08}"/>
              </a:ext>
            </a:extLst>
          </p:cNvPr>
          <p:cNvCxnSpPr>
            <a:cxnSpLocks/>
          </p:cNvCxnSpPr>
          <p:nvPr/>
        </p:nvCxnSpPr>
        <p:spPr>
          <a:xfrm rot="16200000">
            <a:off x="1827044" y="820068"/>
            <a:ext cx="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4DEE1E1D-496B-4659-9F54-78E4C726D1F0}"/>
              </a:ext>
            </a:extLst>
          </p:cNvPr>
          <p:cNvSpPr txBox="1"/>
          <p:nvPr/>
        </p:nvSpPr>
        <p:spPr>
          <a:xfrm>
            <a:off x="2032667" y="885560"/>
            <a:ext cx="1931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/>
              <a:t>Submit</a:t>
            </a:r>
            <a:r>
              <a:rPr lang="pl-PL" sz="1400" dirty="0"/>
              <a:t> the </a:t>
            </a:r>
            <a:r>
              <a:rPr lang="pl-PL" sz="1400" dirty="0" err="1"/>
              <a:t>dissertation</a:t>
            </a:r>
            <a:r>
              <a:rPr lang="pl-PL" sz="1400" dirty="0"/>
              <a:t> 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205C14AC-C8B4-41E6-B1A2-9B1E55D2CFD0}"/>
              </a:ext>
            </a:extLst>
          </p:cNvPr>
          <p:cNvSpPr txBox="1"/>
          <p:nvPr/>
        </p:nvSpPr>
        <p:spPr>
          <a:xfrm>
            <a:off x="2040365" y="1074246"/>
            <a:ext cx="28348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/>
              <a:t>and the </a:t>
            </a:r>
            <a:r>
              <a:rPr lang="pl-PL" sz="1400" dirty="0" err="1"/>
              <a:t>annual</a:t>
            </a:r>
            <a:r>
              <a:rPr lang="pl-PL" sz="1400" dirty="0"/>
              <a:t> report, </a:t>
            </a:r>
            <a:r>
              <a:rPr lang="pl-PL" sz="1400" dirty="0" err="1"/>
              <a:t>course</a:t>
            </a:r>
            <a:r>
              <a:rPr lang="pl-PL" sz="1400" dirty="0"/>
              <a:t> </a:t>
            </a:r>
            <a:r>
              <a:rPr lang="pl-PL" sz="1400" dirty="0" err="1"/>
              <a:t>card</a:t>
            </a:r>
            <a:r>
              <a:rPr lang="pl-PL" sz="1400" dirty="0"/>
              <a:t> </a:t>
            </a:r>
          </a:p>
        </p:txBody>
      </p:sp>
      <p:sp>
        <p:nvSpPr>
          <p:cNvPr id="46" name="pole tekstowe 45">
            <a:extLst>
              <a:ext uri="{FF2B5EF4-FFF2-40B4-BE49-F238E27FC236}">
                <a16:creationId xmlns:a16="http://schemas.microsoft.com/office/drawing/2014/main" id="{29146885-4B29-4B70-A932-290716375AF4}"/>
              </a:ext>
            </a:extLst>
          </p:cNvPr>
          <p:cNvSpPr txBox="1"/>
          <p:nvPr/>
        </p:nvSpPr>
        <p:spPr>
          <a:xfrm>
            <a:off x="1221835" y="6478963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-3m</a:t>
            </a:r>
          </a:p>
        </p:txBody>
      </p:sp>
      <p:sp>
        <p:nvSpPr>
          <p:cNvPr id="47" name="pole tekstowe 46">
            <a:extLst>
              <a:ext uri="{FF2B5EF4-FFF2-40B4-BE49-F238E27FC236}">
                <a16:creationId xmlns:a16="http://schemas.microsoft.com/office/drawing/2014/main" id="{871BEFE4-85E8-4BDF-A020-5DA8E4AD555B}"/>
              </a:ext>
            </a:extLst>
          </p:cNvPr>
          <p:cNvSpPr txBox="1"/>
          <p:nvPr/>
        </p:nvSpPr>
        <p:spPr>
          <a:xfrm>
            <a:off x="1268404" y="5770124"/>
            <a:ext cx="3866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/>
              <a:t>3m</a:t>
            </a:r>
          </a:p>
        </p:txBody>
      </p:sp>
      <p:sp>
        <p:nvSpPr>
          <p:cNvPr id="48" name="pole tekstowe 47">
            <a:extLst>
              <a:ext uri="{FF2B5EF4-FFF2-40B4-BE49-F238E27FC236}">
                <a16:creationId xmlns:a16="http://schemas.microsoft.com/office/drawing/2014/main" id="{BF89BDB2-4D34-491E-B840-C12EC52CCB59}"/>
              </a:ext>
            </a:extLst>
          </p:cNvPr>
          <p:cNvSpPr txBox="1"/>
          <p:nvPr/>
        </p:nvSpPr>
        <p:spPr>
          <a:xfrm>
            <a:off x="1303974" y="6084597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0y</a:t>
            </a:r>
          </a:p>
        </p:txBody>
      </p:sp>
      <p:sp>
        <p:nvSpPr>
          <p:cNvPr id="49" name="pole tekstowe 48">
            <a:extLst>
              <a:ext uri="{FF2B5EF4-FFF2-40B4-BE49-F238E27FC236}">
                <a16:creationId xmlns:a16="http://schemas.microsoft.com/office/drawing/2014/main" id="{7838DEFA-8375-4BB4-A9F7-67C2EAE709E6}"/>
              </a:ext>
            </a:extLst>
          </p:cNvPr>
          <p:cNvSpPr txBox="1"/>
          <p:nvPr/>
        </p:nvSpPr>
        <p:spPr>
          <a:xfrm>
            <a:off x="1303974" y="5185820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1y</a:t>
            </a:r>
          </a:p>
        </p:txBody>
      </p:sp>
      <p:sp>
        <p:nvSpPr>
          <p:cNvPr id="50" name="pole tekstowe 49">
            <a:extLst>
              <a:ext uri="{FF2B5EF4-FFF2-40B4-BE49-F238E27FC236}">
                <a16:creationId xmlns:a16="http://schemas.microsoft.com/office/drawing/2014/main" id="{FE750578-11AC-4446-A0C3-DCC2B7616D80}"/>
              </a:ext>
            </a:extLst>
          </p:cNvPr>
          <p:cNvSpPr txBox="1"/>
          <p:nvPr/>
        </p:nvSpPr>
        <p:spPr>
          <a:xfrm>
            <a:off x="1322588" y="4375705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2y</a:t>
            </a:r>
          </a:p>
        </p:txBody>
      </p:sp>
      <p:sp>
        <p:nvSpPr>
          <p:cNvPr id="51" name="pole tekstowe 50">
            <a:extLst>
              <a:ext uri="{FF2B5EF4-FFF2-40B4-BE49-F238E27FC236}">
                <a16:creationId xmlns:a16="http://schemas.microsoft.com/office/drawing/2014/main" id="{010CBBDF-9D3B-43FC-AD57-11A6E8036E96}"/>
              </a:ext>
            </a:extLst>
          </p:cNvPr>
          <p:cNvSpPr txBox="1"/>
          <p:nvPr/>
        </p:nvSpPr>
        <p:spPr>
          <a:xfrm>
            <a:off x="1324382" y="3469045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3y</a:t>
            </a:r>
          </a:p>
        </p:txBody>
      </p:sp>
      <p:sp>
        <p:nvSpPr>
          <p:cNvPr id="52" name="pole tekstowe 51">
            <a:extLst>
              <a:ext uri="{FF2B5EF4-FFF2-40B4-BE49-F238E27FC236}">
                <a16:creationId xmlns:a16="http://schemas.microsoft.com/office/drawing/2014/main" id="{7D81A101-5B75-452F-9ED5-C2E90831BFAE}"/>
              </a:ext>
            </a:extLst>
          </p:cNvPr>
          <p:cNvSpPr txBox="1"/>
          <p:nvPr/>
        </p:nvSpPr>
        <p:spPr>
          <a:xfrm>
            <a:off x="1346329" y="2570353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4y</a:t>
            </a:r>
          </a:p>
        </p:txBody>
      </p:sp>
      <p:sp>
        <p:nvSpPr>
          <p:cNvPr id="53" name="pole tekstowe 52">
            <a:extLst>
              <a:ext uri="{FF2B5EF4-FFF2-40B4-BE49-F238E27FC236}">
                <a16:creationId xmlns:a16="http://schemas.microsoft.com/office/drawing/2014/main" id="{AA8B922C-4332-442C-9C37-81F2674701CE}"/>
              </a:ext>
            </a:extLst>
          </p:cNvPr>
          <p:cNvSpPr txBox="1"/>
          <p:nvPr/>
        </p:nvSpPr>
        <p:spPr>
          <a:xfrm>
            <a:off x="1363665" y="1681513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5y</a:t>
            </a:r>
          </a:p>
        </p:txBody>
      </p:sp>
      <p:sp>
        <p:nvSpPr>
          <p:cNvPr id="54" name="pole tekstowe 53">
            <a:extLst>
              <a:ext uri="{FF2B5EF4-FFF2-40B4-BE49-F238E27FC236}">
                <a16:creationId xmlns:a16="http://schemas.microsoft.com/office/drawing/2014/main" id="{78A17AA4-03CD-4305-BB45-3EF98AC8F328}"/>
              </a:ext>
            </a:extLst>
          </p:cNvPr>
          <p:cNvSpPr txBox="1"/>
          <p:nvPr/>
        </p:nvSpPr>
        <p:spPr>
          <a:xfrm>
            <a:off x="1331601" y="797981"/>
            <a:ext cx="3818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dirty="0"/>
              <a:t>6y</a:t>
            </a:r>
          </a:p>
        </p:txBody>
      </p:sp>
      <p:cxnSp>
        <p:nvCxnSpPr>
          <p:cNvPr id="56" name="Łącznik prosty 55">
            <a:extLst>
              <a:ext uri="{FF2B5EF4-FFF2-40B4-BE49-F238E27FC236}">
                <a16:creationId xmlns:a16="http://schemas.microsoft.com/office/drawing/2014/main" id="{BB045665-EA67-4F06-930F-5D9F7809705D}"/>
              </a:ext>
            </a:extLst>
          </p:cNvPr>
          <p:cNvCxnSpPr>
            <a:cxnSpLocks/>
          </p:cNvCxnSpPr>
          <p:nvPr/>
        </p:nvCxnSpPr>
        <p:spPr>
          <a:xfrm flipV="1">
            <a:off x="1810726" y="1856311"/>
            <a:ext cx="0" cy="883319"/>
          </a:xfrm>
          <a:prstGeom prst="line">
            <a:avLst/>
          </a:prstGeom>
          <a:ln w="38100"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Symbol zastępczy zawartości 2">
            <a:extLst>
              <a:ext uri="{FF2B5EF4-FFF2-40B4-BE49-F238E27FC236}">
                <a16:creationId xmlns:a16="http://schemas.microsoft.com/office/drawing/2014/main" id="{F8FDF91E-9616-4B37-B427-AABF51E58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866" y="7789782"/>
            <a:ext cx="5915025" cy="152045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 err="1">
                <a:solidFill>
                  <a:prstClr val="black"/>
                </a:solidFill>
              </a:rPr>
              <a:t>Act</a:t>
            </a:r>
            <a:r>
              <a:rPr lang="pl-PL" sz="1000" dirty="0">
                <a:solidFill>
                  <a:prstClr val="black"/>
                </a:solidFill>
              </a:rPr>
              <a:t> of law „2.0” (in English </a:t>
            </a:r>
            <a:r>
              <a:rPr lang="pl-PL" sz="1000" dirty="0" err="1">
                <a:solidFill>
                  <a:prstClr val="black"/>
                </a:solidFill>
              </a:rPr>
              <a:t>there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is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only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an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older</a:t>
            </a:r>
            <a:r>
              <a:rPr lang="pl-PL" sz="1000" dirty="0">
                <a:solidFill>
                  <a:prstClr val="black"/>
                </a:solidFill>
              </a:rPr>
              <a:t> version, but most </a:t>
            </a:r>
            <a:r>
              <a:rPr lang="pl-PL" sz="1000" dirty="0" err="1">
                <a:solidFill>
                  <a:prstClr val="black"/>
                </a:solidFill>
              </a:rPr>
              <a:t>provisions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remained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unchanged</a:t>
            </a:r>
            <a:r>
              <a:rPr lang="pl-PL" sz="1000" dirty="0">
                <a:solidFill>
                  <a:prstClr val="black"/>
                </a:solidFill>
              </a:rPr>
              <a:t>) – </a:t>
            </a:r>
            <a:r>
              <a:rPr lang="pl-PL" sz="1000" b="1" i="1" dirty="0">
                <a:solidFill>
                  <a:srgbClr val="FF0000"/>
                </a:solidFill>
              </a:rPr>
              <a:t>(gov.pl www) </a:t>
            </a:r>
            <a:r>
              <a:rPr lang="pl-PL" sz="1000" dirty="0">
                <a:solidFill>
                  <a:prstClr val="black"/>
                </a:solidFill>
              </a:rPr>
              <a:t>(Art.198-216)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>
                <a:solidFill>
                  <a:prstClr val="black"/>
                </a:solidFill>
              </a:rPr>
              <a:t>Rules of the PDS IPAS, – (</a:t>
            </a:r>
            <a:r>
              <a:rPr lang="en-US" sz="1000" dirty="0">
                <a:solidFill>
                  <a:prstClr val="black"/>
                </a:solidFill>
                <a:hlinkClick r:id="rId3"/>
              </a:rPr>
              <a:t>link</a:t>
            </a:r>
            <a:r>
              <a:rPr lang="en-US" sz="1000" dirty="0">
                <a:solidFill>
                  <a:prstClr val="black"/>
                </a:solidFill>
              </a:rPr>
              <a:t> then choose PhD Students</a:t>
            </a:r>
            <a:r>
              <a:rPr lang="pl-PL" sz="1000" dirty="0">
                <a:solidFill>
                  <a:prstClr val="black"/>
                </a:solidFill>
              </a:rPr>
              <a:t>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>
                <a:solidFill>
                  <a:prstClr val="black"/>
                </a:solidFill>
              </a:rPr>
              <a:t>Rules on Recruitment to the PDS IPAS – (</a:t>
            </a:r>
            <a:r>
              <a:rPr lang="en-US" sz="1000" dirty="0">
                <a:solidFill>
                  <a:prstClr val="black"/>
                </a:solidFill>
                <a:hlinkClick r:id="rId3"/>
              </a:rPr>
              <a:t>link</a:t>
            </a:r>
            <a:r>
              <a:rPr lang="en-US" sz="1000" dirty="0">
                <a:solidFill>
                  <a:prstClr val="black"/>
                </a:solidFill>
              </a:rPr>
              <a:t> then choose </a:t>
            </a:r>
            <a:r>
              <a:rPr lang="en-US" sz="1000" dirty="0" err="1">
                <a:solidFill>
                  <a:prstClr val="black"/>
                </a:solidFill>
              </a:rPr>
              <a:t>Recruiment</a:t>
            </a:r>
            <a:r>
              <a:rPr lang="pl-PL" sz="1000" dirty="0">
                <a:solidFill>
                  <a:prstClr val="black"/>
                </a:solidFill>
              </a:rPr>
              <a:t>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>
                <a:solidFill>
                  <a:prstClr val="black"/>
                </a:solidFill>
              </a:rPr>
              <a:t>Programme of the Study at the PDS IPAS – (</a:t>
            </a:r>
            <a:r>
              <a:rPr lang="en-US" sz="1000" dirty="0">
                <a:solidFill>
                  <a:prstClr val="black"/>
                </a:solidFill>
                <a:hlinkClick r:id="rId3"/>
              </a:rPr>
              <a:t>link</a:t>
            </a:r>
            <a:r>
              <a:rPr lang="en-US" sz="1000" dirty="0">
                <a:solidFill>
                  <a:prstClr val="black"/>
                </a:solidFill>
              </a:rPr>
              <a:t> then choose PhD Students</a:t>
            </a:r>
            <a:r>
              <a:rPr lang="pl-PL" sz="1000" dirty="0">
                <a:solidFill>
                  <a:prstClr val="black"/>
                </a:solidFill>
              </a:rPr>
              <a:t>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 err="1">
                <a:solidFill>
                  <a:prstClr val="black"/>
                </a:solidFill>
              </a:rPr>
              <a:t>Regulations</a:t>
            </a:r>
            <a:r>
              <a:rPr lang="pl-PL" sz="1000" dirty="0">
                <a:solidFill>
                  <a:prstClr val="black"/>
                </a:solidFill>
              </a:rPr>
              <a:t> of the </a:t>
            </a:r>
            <a:r>
              <a:rPr lang="pl-PL" sz="1000" dirty="0" err="1">
                <a:solidFill>
                  <a:prstClr val="black"/>
                </a:solidFill>
              </a:rPr>
              <a:t>Scientific</a:t>
            </a:r>
            <a:r>
              <a:rPr lang="pl-PL" sz="1000" dirty="0">
                <a:solidFill>
                  <a:prstClr val="black"/>
                </a:solidFill>
              </a:rPr>
              <a:t> Board in IBCH PAS </a:t>
            </a:r>
            <a:r>
              <a:rPr lang="pl-PL" sz="1000" b="1" i="1" dirty="0">
                <a:solidFill>
                  <a:srgbClr val="FF0000"/>
                </a:solidFill>
              </a:rPr>
              <a:t>– (IBCH PAS www)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 err="1">
                <a:solidFill>
                  <a:prstClr val="black"/>
                </a:solidFill>
              </a:rPr>
              <a:t>Modes</a:t>
            </a:r>
            <a:r>
              <a:rPr lang="pl-PL" sz="1000" dirty="0">
                <a:solidFill>
                  <a:prstClr val="black"/>
                </a:solidFill>
              </a:rPr>
              <a:t> of </a:t>
            </a:r>
            <a:r>
              <a:rPr lang="pl-PL" sz="1000" dirty="0" err="1">
                <a:solidFill>
                  <a:prstClr val="black"/>
                </a:solidFill>
              </a:rPr>
              <a:t>conduct</a:t>
            </a:r>
            <a:r>
              <a:rPr lang="pl-PL" sz="1000" dirty="0">
                <a:solidFill>
                  <a:prstClr val="black"/>
                </a:solidFill>
              </a:rPr>
              <a:t> for </a:t>
            </a:r>
            <a:r>
              <a:rPr lang="pl-PL" sz="1000" dirty="0" err="1">
                <a:solidFill>
                  <a:prstClr val="black"/>
                </a:solidFill>
              </a:rPr>
              <a:t>conferment</a:t>
            </a:r>
            <a:r>
              <a:rPr lang="pl-PL" sz="1000" dirty="0">
                <a:solidFill>
                  <a:prstClr val="black"/>
                </a:solidFill>
              </a:rPr>
              <a:t> of the </a:t>
            </a:r>
            <a:r>
              <a:rPr lang="pl-PL" sz="1000" dirty="0" err="1">
                <a:solidFill>
                  <a:prstClr val="black"/>
                </a:solidFill>
              </a:rPr>
              <a:t>doctoral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degree</a:t>
            </a:r>
            <a:r>
              <a:rPr lang="pl-PL" sz="1000" dirty="0">
                <a:solidFill>
                  <a:prstClr val="black"/>
                </a:solidFill>
              </a:rPr>
              <a:t> in IBCH PAS</a:t>
            </a:r>
            <a:r>
              <a:rPr lang="pl-PL" sz="1000" b="1" i="1" dirty="0">
                <a:solidFill>
                  <a:srgbClr val="FF0000"/>
                </a:solidFill>
              </a:rPr>
              <a:t>– (IBCH PAS www)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 err="1">
                <a:solidFill>
                  <a:prstClr val="black"/>
                </a:solidFill>
              </a:rPr>
              <a:t>Diagrams</a:t>
            </a:r>
            <a:r>
              <a:rPr lang="pl-PL" sz="1000" dirty="0">
                <a:solidFill>
                  <a:prstClr val="black"/>
                </a:solidFill>
              </a:rPr>
              <a:t> of </a:t>
            </a:r>
            <a:r>
              <a:rPr lang="pl-PL" sz="1000" dirty="0" err="1">
                <a:solidFill>
                  <a:prstClr val="black"/>
                </a:solidFill>
              </a:rPr>
              <a:t>modes</a:t>
            </a:r>
            <a:r>
              <a:rPr lang="pl-PL" sz="1000" dirty="0">
                <a:solidFill>
                  <a:prstClr val="black"/>
                </a:solidFill>
              </a:rPr>
              <a:t> of </a:t>
            </a:r>
            <a:r>
              <a:rPr lang="pl-PL" sz="1000" dirty="0" err="1">
                <a:solidFill>
                  <a:prstClr val="black"/>
                </a:solidFill>
              </a:rPr>
              <a:t>conduct</a:t>
            </a:r>
            <a:r>
              <a:rPr lang="pl-PL" sz="1000" dirty="0">
                <a:solidFill>
                  <a:prstClr val="black"/>
                </a:solidFill>
              </a:rPr>
              <a:t> for </a:t>
            </a:r>
            <a:r>
              <a:rPr lang="pl-PL" sz="1000" dirty="0" err="1">
                <a:solidFill>
                  <a:prstClr val="black"/>
                </a:solidFill>
              </a:rPr>
              <a:t>conferment</a:t>
            </a:r>
            <a:r>
              <a:rPr lang="pl-PL" sz="1000" dirty="0">
                <a:solidFill>
                  <a:prstClr val="black"/>
                </a:solidFill>
              </a:rPr>
              <a:t> the </a:t>
            </a:r>
            <a:r>
              <a:rPr lang="pl-PL" sz="1000" dirty="0" err="1">
                <a:solidFill>
                  <a:prstClr val="black"/>
                </a:solidFill>
              </a:rPr>
              <a:t>doctoral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degree</a:t>
            </a:r>
            <a:r>
              <a:rPr lang="pl-PL" sz="1000" b="1" i="1" dirty="0">
                <a:solidFill>
                  <a:srgbClr val="FF0000"/>
                </a:solidFill>
              </a:rPr>
              <a:t>– (IBCH PAS www)</a:t>
            </a:r>
            <a:r>
              <a:rPr lang="pl-PL" sz="1000" dirty="0">
                <a:solidFill>
                  <a:prstClr val="black"/>
                </a:solidFill>
              </a:rPr>
              <a:t>. </a:t>
            </a:r>
            <a:r>
              <a:rPr lang="pl-PL" sz="1000" dirty="0" err="1">
                <a:solidFill>
                  <a:prstClr val="black"/>
                </a:solidFill>
              </a:rPr>
              <a:t>Yours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is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Mode</a:t>
            </a:r>
            <a:r>
              <a:rPr lang="pl-PL" sz="1000" dirty="0">
                <a:solidFill>
                  <a:prstClr val="black"/>
                </a:solidFill>
              </a:rPr>
              <a:t> II</a:t>
            </a: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 err="1">
                <a:solidFill>
                  <a:prstClr val="black"/>
                </a:solidFill>
              </a:rPr>
              <a:t>Leaflet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issued</a:t>
            </a:r>
            <a:r>
              <a:rPr lang="pl-PL" sz="1000" dirty="0">
                <a:solidFill>
                  <a:prstClr val="black"/>
                </a:solidFill>
              </a:rPr>
              <a:t> by </a:t>
            </a:r>
            <a:r>
              <a:rPr lang="pl-PL" sz="1000" dirty="0" err="1">
                <a:solidFill>
                  <a:prstClr val="black"/>
                </a:solidFill>
              </a:rPr>
              <a:t>PhD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Students</a:t>
            </a:r>
            <a:r>
              <a:rPr lang="pl-PL" sz="1000" dirty="0">
                <a:solidFill>
                  <a:prstClr val="black"/>
                </a:solidFill>
              </a:rPr>
              <a:t> </a:t>
            </a:r>
            <a:r>
              <a:rPr lang="pl-PL" sz="1000" dirty="0" err="1">
                <a:solidFill>
                  <a:prstClr val="black"/>
                </a:solidFill>
              </a:rPr>
              <a:t>Council</a:t>
            </a:r>
            <a:endParaRPr lang="pl-PL" sz="1000" dirty="0">
              <a:solidFill>
                <a:prstClr val="black"/>
              </a:solidFill>
            </a:endParaRPr>
          </a:p>
          <a:p>
            <a:pPr marL="342900" indent="-342900">
              <a:spcBef>
                <a:spcPts val="0"/>
              </a:spcBef>
              <a:buFontTx/>
              <a:buAutoNum type="arabicPeriod"/>
            </a:pPr>
            <a:r>
              <a:rPr lang="pl-PL" sz="1000" dirty="0">
                <a:solidFill>
                  <a:prstClr val="black"/>
                </a:solidFill>
              </a:rPr>
              <a:t>E-correspondence from </a:t>
            </a:r>
            <a:r>
              <a:rPr lang="pl-PL" sz="1000" dirty="0">
                <a:solidFill>
                  <a:prstClr val="black"/>
                </a:solidFill>
                <a:hlinkClick r:id="rId4"/>
              </a:rPr>
              <a:t>psdipan@ibch.poznan.pl</a:t>
            </a:r>
            <a:endParaRPr lang="pl-PL" sz="1000" dirty="0">
              <a:solidFill>
                <a:prstClr val="black"/>
              </a:solidFill>
            </a:endParaRPr>
          </a:p>
          <a:p>
            <a:endParaRPr lang="pl-PL" sz="1000" dirty="0"/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D4447D10-5B07-4EAB-8841-84FDB4B6B04E}"/>
              </a:ext>
            </a:extLst>
          </p:cNvPr>
          <p:cNvSpPr txBox="1"/>
          <p:nvPr/>
        </p:nvSpPr>
        <p:spPr>
          <a:xfrm>
            <a:off x="1985936" y="9484628"/>
            <a:ext cx="48562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Time </a:t>
            </a:r>
            <a:r>
              <a:rPr lang="pl-PL" sz="1000" dirty="0" err="1"/>
              <a:t>line</a:t>
            </a:r>
            <a:r>
              <a:rPr lang="pl-PL" sz="1000" dirty="0"/>
              <a:t> was </a:t>
            </a:r>
            <a:r>
              <a:rPr lang="pl-PL" sz="1000" dirty="0" err="1"/>
              <a:t>prepared</a:t>
            </a:r>
            <a:r>
              <a:rPr lang="pl-PL" sz="1000" dirty="0"/>
              <a:t> for </a:t>
            </a:r>
            <a:r>
              <a:rPr lang="pl-PL" sz="1000" dirty="0" err="1"/>
              <a:t>you</a:t>
            </a:r>
            <a:r>
              <a:rPr lang="pl-PL" sz="1000" dirty="0"/>
              <a:t> by Mariola Dutkiewicz and Ha </a:t>
            </a:r>
            <a:r>
              <a:rPr lang="pl-PL" sz="1000" dirty="0" err="1"/>
              <a:t>Linh</a:t>
            </a:r>
            <a:r>
              <a:rPr lang="pl-PL" sz="1000" dirty="0"/>
              <a:t> Tran, Poznań, </a:t>
            </a:r>
            <a:r>
              <a:rPr lang="pl-PL" sz="1000" dirty="0" err="1"/>
              <a:t>July</a:t>
            </a:r>
            <a:r>
              <a:rPr lang="pl-PL" sz="1000" dirty="0"/>
              <a:t> 2024</a:t>
            </a:r>
          </a:p>
        </p:txBody>
      </p:sp>
      <p:sp>
        <p:nvSpPr>
          <p:cNvPr id="41" name="Prostokąt 40">
            <a:extLst>
              <a:ext uri="{FF2B5EF4-FFF2-40B4-BE49-F238E27FC236}">
                <a16:creationId xmlns:a16="http://schemas.microsoft.com/office/drawing/2014/main" id="{950488AE-E4E7-41B4-AE26-3DF5A3C02CCB}"/>
              </a:ext>
            </a:extLst>
          </p:cNvPr>
          <p:cNvSpPr/>
          <p:nvPr/>
        </p:nvSpPr>
        <p:spPr>
          <a:xfrm>
            <a:off x="297635" y="7463003"/>
            <a:ext cx="18524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200" dirty="0" err="1">
                <a:solidFill>
                  <a:prstClr val="black"/>
                </a:solidFill>
              </a:rPr>
              <a:t>Sources</a:t>
            </a:r>
            <a:r>
              <a:rPr lang="pl-PL" sz="1200" dirty="0">
                <a:solidFill>
                  <a:prstClr val="black"/>
                </a:solidFill>
              </a:rPr>
              <a:t> of the </a:t>
            </a:r>
            <a:r>
              <a:rPr lang="pl-PL" sz="1200" dirty="0" err="1">
                <a:solidFill>
                  <a:prstClr val="black"/>
                </a:solidFill>
              </a:rPr>
              <a:t>regulations</a:t>
            </a:r>
            <a:r>
              <a:rPr lang="pl-PL" sz="1200" dirty="0">
                <a:solidFill>
                  <a:prstClr val="black"/>
                </a:solidFill>
              </a:rPr>
              <a:t>:</a:t>
            </a:r>
            <a:endParaRPr lang="pl-PL" sz="1200" dirty="0"/>
          </a:p>
        </p:txBody>
      </p:sp>
      <p:cxnSp>
        <p:nvCxnSpPr>
          <p:cNvPr id="42" name="Łącznik prosty 41">
            <a:extLst>
              <a:ext uri="{FF2B5EF4-FFF2-40B4-BE49-F238E27FC236}">
                <a16:creationId xmlns:a16="http://schemas.microsoft.com/office/drawing/2014/main" id="{B5A8101D-956F-4153-B257-6CB227435704}"/>
              </a:ext>
            </a:extLst>
          </p:cNvPr>
          <p:cNvCxnSpPr>
            <a:cxnSpLocks/>
          </p:cNvCxnSpPr>
          <p:nvPr/>
        </p:nvCxnSpPr>
        <p:spPr>
          <a:xfrm flipV="1">
            <a:off x="1809462" y="972992"/>
            <a:ext cx="0" cy="883319"/>
          </a:xfrm>
          <a:prstGeom prst="line">
            <a:avLst/>
          </a:prstGeom>
          <a:ln w="38100">
            <a:solidFill>
              <a:schemeClr val="accent1">
                <a:lumMod val="60000"/>
                <a:lumOff val="40000"/>
              </a:schemeClr>
            </a:solidFill>
            <a:prstDash val="sysDot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255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</TotalTime>
  <Words>933</Words>
  <Application>Microsoft Office PowerPoint</Application>
  <PresentationFormat>Papier A4 (210x297 mm)</PresentationFormat>
  <Paragraphs>72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Linh Tran</dc:creator>
  <cp:lastModifiedBy>Mariola Dutkiewicz</cp:lastModifiedBy>
  <cp:revision>88</cp:revision>
  <cp:lastPrinted>2024-07-23T08:50:56Z</cp:lastPrinted>
  <dcterms:created xsi:type="dcterms:W3CDTF">2024-06-27T09:02:02Z</dcterms:created>
  <dcterms:modified xsi:type="dcterms:W3CDTF">2024-09-10T12:52:02Z</dcterms:modified>
</cp:coreProperties>
</file>